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2"/>
  </p:sldMasterIdLst>
  <p:notesMasterIdLst>
    <p:notesMasterId r:id="rId68"/>
  </p:notesMasterIdLst>
  <p:handoutMasterIdLst>
    <p:handoutMasterId r:id="rId69"/>
  </p:handoutMasterIdLst>
  <p:sldIdLst>
    <p:sldId id="402" r:id="rId3"/>
    <p:sldId id="493" r:id="rId4"/>
    <p:sldId id="508" r:id="rId5"/>
    <p:sldId id="687" r:id="rId6"/>
    <p:sldId id="677" r:id="rId7"/>
    <p:sldId id="678" r:id="rId8"/>
    <p:sldId id="679" r:id="rId9"/>
    <p:sldId id="583" r:id="rId10"/>
    <p:sldId id="680" r:id="rId11"/>
    <p:sldId id="681" r:id="rId12"/>
    <p:sldId id="682" r:id="rId13"/>
    <p:sldId id="683" r:id="rId14"/>
    <p:sldId id="684" r:id="rId15"/>
    <p:sldId id="685" r:id="rId16"/>
    <p:sldId id="580" r:id="rId17"/>
    <p:sldId id="686" r:id="rId18"/>
    <p:sldId id="668" r:id="rId19"/>
    <p:sldId id="651" r:id="rId20"/>
    <p:sldId id="652" r:id="rId21"/>
    <p:sldId id="653" r:id="rId22"/>
    <p:sldId id="639" r:id="rId23"/>
    <p:sldId id="640" r:id="rId24"/>
    <p:sldId id="669" r:id="rId25"/>
    <p:sldId id="642" r:id="rId26"/>
    <p:sldId id="643" r:id="rId27"/>
    <p:sldId id="644" r:id="rId28"/>
    <p:sldId id="645" r:id="rId29"/>
    <p:sldId id="646" r:id="rId30"/>
    <p:sldId id="647" r:id="rId31"/>
    <p:sldId id="670" r:id="rId32"/>
    <p:sldId id="671" r:id="rId33"/>
    <p:sldId id="650" r:id="rId34"/>
    <p:sldId id="655" r:id="rId35"/>
    <p:sldId id="656" r:id="rId36"/>
    <p:sldId id="657" r:id="rId37"/>
    <p:sldId id="658" r:id="rId38"/>
    <p:sldId id="659" r:id="rId39"/>
    <p:sldId id="660" r:id="rId40"/>
    <p:sldId id="661" r:id="rId41"/>
    <p:sldId id="662" r:id="rId42"/>
    <p:sldId id="663" r:id="rId43"/>
    <p:sldId id="664" r:id="rId44"/>
    <p:sldId id="665" r:id="rId45"/>
    <p:sldId id="666" r:id="rId46"/>
    <p:sldId id="667" r:id="rId47"/>
    <p:sldId id="585" r:id="rId48"/>
    <p:sldId id="586" r:id="rId49"/>
    <p:sldId id="587" r:id="rId50"/>
    <p:sldId id="589" r:id="rId51"/>
    <p:sldId id="590" r:id="rId52"/>
    <p:sldId id="633" r:id="rId53"/>
    <p:sldId id="634" r:id="rId54"/>
    <p:sldId id="593" r:id="rId55"/>
    <p:sldId id="594" r:id="rId56"/>
    <p:sldId id="596" r:id="rId57"/>
    <p:sldId id="597" r:id="rId58"/>
    <p:sldId id="674" r:id="rId59"/>
    <p:sldId id="675" r:id="rId60"/>
    <p:sldId id="635" r:id="rId61"/>
    <p:sldId id="628" r:id="rId62"/>
    <p:sldId id="528" r:id="rId63"/>
    <p:sldId id="492" r:id="rId64"/>
    <p:sldId id="676" r:id="rId65"/>
    <p:sldId id="405" r:id="rId66"/>
    <p:sldId id="400" r:id="rId6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93"/>
            <p14:sldId id="508"/>
            <p14:sldId id="687"/>
            <p14:sldId id="677"/>
          </p14:sldIdLst>
        </p14:section>
        <p14:section name="XAMPP" id="{D90C8EC9-C20B-44E6-AC2B-143DEFFB7A43}">
          <p14:sldIdLst>
            <p14:sldId id="678"/>
            <p14:sldId id="679"/>
            <p14:sldId id="583"/>
            <p14:sldId id="680"/>
            <p14:sldId id="681"/>
            <p14:sldId id="682"/>
            <p14:sldId id="683"/>
            <p14:sldId id="684"/>
            <p14:sldId id="685"/>
          </p14:sldIdLst>
        </p14:section>
        <p14:section name="What is PHP?" id="{E9CA4426-6B2E-4CC8-9F52-BD4EF65BD75D}">
          <p14:sldIdLst>
            <p14:sldId id="580"/>
            <p14:sldId id="686"/>
            <p14:sldId id="668"/>
          </p14:sldIdLst>
        </p14:section>
        <p14:section name="Declaring Variables" id="{496B2C37-F4EA-4306-972B-EF19206E4C64}">
          <p14:sldIdLst>
            <p14:sldId id="651"/>
            <p14:sldId id="652"/>
            <p14:sldId id="653"/>
          </p14:sldIdLst>
        </p14:section>
        <p14:section name="Data Types" id="{86022E35-A7AB-4465-8A46-867CD3F3AE8B}">
          <p14:sldIdLst>
            <p14:sldId id="639"/>
            <p14:sldId id="640"/>
            <p14:sldId id="669"/>
            <p14:sldId id="642"/>
            <p14:sldId id="643"/>
            <p14:sldId id="644"/>
            <p14:sldId id="645"/>
            <p14:sldId id="646"/>
            <p14:sldId id="647"/>
            <p14:sldId id="670"/>
            <p14:sldId id="671"/>
            <p14:sldId id="650"/>
          </p14:sldIdLst>
        </p14:section>
        <p14:section name="Strings in PHP" id="{F9E3B696-C25F-4E2A-BEF5-D1DEF8610618}">
          <p14:sldIdLst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</p14:sldIdLst>
        </p14:section>
        <p14:section name="Conditional statements" id="{2C9F125A-161B-4F24-AD8A-D22B2709A189}">
          <p14:sldIdLst>
            <p14:sldId id="585"/>
            <p14:sldId id="586"/>
            <p14:sldId id="587"/>
            <p14:sldId id="589"/>
            <p14:sldId id="590"/>
            <p14:sldId id="633"/>
          </p14:sldIdLst>
        </p14:section>
        <p14:section name="Loops" id="{7D984E65-0C62-4E78-BD6E-892D1FEFA87C}">
          <p14:sldIdLst>
            <p14:sldId id="634"/>
            <p14:sldId id="593"/>
            <p14:sldId id="594"/>
            <p14:sldId id="596"/>
            <p14:sldId id="597"/>
            <p14:sldId id="674"/>
            <p14:sldId id="675"/>
            <p14:sldId id="635"/>
          </p14:sldIdLst>
        </p14:section>
        <p14:section name="Summary" id="{6E5D6F14-B3E6-461E-B02B-DBD3389E360C}">
          <p14:sldIdLst>
            <p14:sldId id="628"/>
            <p14:sldId id="528"/>
            <p14:sldId id="492"/>
            <p14:sldId id="676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84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59" autoAdjust="0"/>
    <p:restoredTop sz="94533" autoAdjust="0"/>
  </p:normalViewPr>
  <p:slideViewPr>
    <p:cSldViewPr>
      <p:cViewPr varScale="1">
        <p:scale>
          <a:sx n="73" d="100"/>
          <a:sy n="73" d="100"/>
        </p:scale>
        <p:origin x="534" y="72"/>
      </p:cViewPr>
      <p:guideLst>
        <p:guide orient="horz" pos="3984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09/17/2018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7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785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7745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6952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5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5090E-6CF8-44E5-B9E1-699141F0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94957-EA63-44EA-BE91-D0BBA7D9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72737-4098-4B82-8447-1DD1996B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9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887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4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26092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AE780-DEDD-40EC-AAA7-E595321E5A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2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840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4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1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09/17/2018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9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6" r:id="rId13"/>
    <p:sldLayoutId id="2147483687" r:id="rId14"/>
    <p:sldLayoutId id="2147483689" r:id="rId15"/>
    <p:sldLayoutId id="2147483690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jetbrains.com/phpstorm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pd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hyperlink" Target="http://www.aptana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hp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77.png"/><Relationship Id="rId26" Type="http://schemas.openxmlformats.org/officeDocument/2006/relationships/image" Target="../media/image81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74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80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82.png"/><Relationship Id="rId10" Type="http://schemas.openxmlformats.org/officeDocument/2006/relationships/image" Target="../media/image73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75.png"/><Relationship Id="rId22" Type="http://schemas.openxmlformats.org/officeDocument/2006/relationships/image" Target="../media/image79.png"/><Relationship Id="rId27" Type="http://schemas.openxmlformats.org/officeDocument/2006/relationships/hyperlink" Target="http://smartit.bg/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83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87.gif"/><Relationship Id="rId5" Type="http://schemas.openxmlformats.org/officeDocument/2006/relationships/image" Target="../media/image84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86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0412" y="1150922"/>
            <a:ext cx="10962447" cy="88265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types, Variables, Expressions, Conditionals,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 Loops, Strings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Basic Syntax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SoftUni</a:t>
            </a:r>
            <a:r>
              <a:rPr lang="en-US" dirty="0"/>
              <a:t>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3" y="2022185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Configuration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5705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Apache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httpd.conf</a:t>
            </a:r>
            <a:r>
              <a:rPr lang="en-US" sz="3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.\apache\conf\httpd.conf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PHP configuration file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php.ini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.\apache\bin\php.ini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MySQL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my.cnf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noProof="1">
                <a:solidFill>
                  <a:srgbClr val="F3BE60"/>
                </a:solidFill>
              </a:rPr>
              <a:t>.</a:t>
            </a:r>
            <a:r>
              <a:rPr lang="en-US" sz="3600" b="1" noProof="1">
                <a:solidFill>
                  <a:srgbClr val="F3BE60"/>
                </a:solidFill>
              </a:rPr>
              <a:t>\mysql\bin\my.cnf</a:t>
            </a:r>
            <a:endParaRPr lang="en-US" sz="3600" noProof="1">
              <a:solidFill>
                <a:srgbClr val="F3BE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86" y="4309126"/>
            <a:ext cx="1863074" cy="18630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685212" y="1371600"/>
            <a:ext cx="2784438" cy="2514600"/>
            <a:chOff x="8968301" y="1160947"/>
            <a:chExt cx="2460111" cy="2221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8301" y="1160947"/>
              <a:ext cx="1020520" cy="3563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612" y="1543050"/>
              <a:ext cx="2452800" cy="183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786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dirty="0" smtClean="0"/>
              <a:t>IDEs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PHP Storm, </a:t>
            </a:r>
            <a:r>
              <a:rPr lang="en-US" noProof="1"/>
              <a:t>NetBeans, </a:t>
            </a:r>
            <a:r>
              <a:rPr lang="en-US" noProof="1" smtClean="0"/>
              <a:t>Eclipse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3026966"/>
            <a:ext cx="2133600" cy="1933575"/>
          </a:xfrm>
          <a:prstGeom prst="roundRect">
            <a:avLst>
              <a:gd name="adj" fmla="val 5801"/>
            </a:avLst>
          </a:prstGeom>
          <a:noFill/>
        </p:spPr>
      </p:pic>
      <p:pic>
        <p:nvPicPr>
          <p:cNvPr id="1026" name="Picture 2" descr="Ð ÐµÐ·ÑÐ»ÑÐ°Ñ Ñ Ð¸Ð·Ð¾Ð±ÑÐ°Ð¶ÐµÐ½Ð¸Ðµ Ð·Ð° PHP STORM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371600"/>
            <a:ext cx="2381271" cy="238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652" y="2898642"/>
            <a:ext cx="3982225" cy="219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4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Storm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6208713" cy="55705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PHP Storm</a:t>
            </a:r>
          </a:p>
          <a:p>
            <a:pPr lvl="1"/>
            <a:r>
              <a:rPr lang="en-US" dirty="0"/>
              <a:t>Powerful PHP IDE</a:t>
            </a:r>
          </a:p>
          <a:p>
            <a:pPr lvl="1"/>
            <a:r>
              <a:rPr lang="en-US" dirty="0"/>
              <a:t>By </a:t>
            </a:r>
            <a:r>
              <a:rPr lang="en-US" noProof="1"/>
              <a:t>JetBrains</a:t>
            </a:r>
            <a:r>
              <a:rPr lang="en-US" dirty="0"/>
              <a:t>, paid product</a:t>
            </a:r>
          </a:p>
          <a:p>
            <a:pPr lvl="1"/>
            <a:r>
              <a:rPr lang="en-US" dirty="0"/>
              <a:t>Built-in Web server for simplified configuration</a:t>
            </a:r>
          </a:p>
          <a:p>
            <a:pPr lvl="1"/>
            <a:r>
              <a:rPr lang="en-US" dirty="0"/>
              <a:t>Easy to install and configure</a:t>
            </a:r>
          </a:p>
          <a:p>
            <a:pPr lvl="1"/>
            <a:r>
              <a:rPr lang="en-US" dirty="0"/>
              <a:t>Debugger (</a:t>
            </a:r>
            <a:r>
              <a:rPr lang="en-US" noProof="1"/>
              <a:t>Xdebug</a:t>
            </a:r>
            <a:r>
              <a:rPr lang="en-US" dirty="0"/>
              <a:t> support)</a:t>
            </a:r>
          </a:p>
          <a:p>
            <a:pPr lvl="1"/>
            <a:r>
              <a:rPr lang="en-US" dirty="0">
                <a:hlinkClick r:id="rId2"/>
              </a:rPr>
              <a:t>http://jetbrains.com/phpstorm/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68" y="1676400"/>
            <a:ext cx="5033644" cy="39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4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NetBeans for PHP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7466012" cy="5570537"/>
          </a:xfrm>
        </p:spPr>
        <p:txBody>
          <a:bodyPr/>
          <a:lstStyle/>
          <a:p>
            <a:r>
              <a:rPr lang="en-US" dirty="0"/>
              <a:t>The NetBeans IDE fully supports </a:t>
            </a:r>
            <a:r>
              <a:rPr lang="en-US" dirty="0" smtClean="0"/>
              <a:t>PHP</a:t>
            </a:r>
            <a:endParaRPr lang="en-US" dirty="0"/>
          </a:p>
          <a:p>
            <a:pPr lvl="1"/>
            <a:r>
              <a:rPr lang="en-US" dirty="0"/>
              <a:t>Free</a:t>
            </a:r>
            <a:r>
              <a:rPr lang="bg-BG" dirty="0"/>
              <a:t>, </a:t>
            </a:r>
            <a:r>
              <a:rPr lang="en-US" dirty="0"/>
              <a:t>open-source IDE</a:t>
            </a:r>
          </a:p>
          <a:p>
            <a:pPr lvl="1"/>
            <a:r>
              <a:rPr lang="en-US" dirty="0"/>
              <a:t>PHP code editor</a:t>
            </a:r>
          </a:p>
          <a:p>
            <a:pPr lvl="1"/>
            <a:r>
              <a:rPr lang="en-US" dirty="0"/>
              <a:t>Debugger (through 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Server integration</a:t>
            </a:r>
          </a:p>
          <a:p>
            <a:pPr lvl="1"/>
            <a:r>
              <a:rPr lang="en-US" dirty="0"/>
              <a:t>Frameworks support:</a:t>
            </a:r>
          </a:p>
          <a:p>
            <a:pPr lvl="2"/>
            <a:r>
              <a:rPr lang="en-US" dirty="0"/>
              <a:t>Symfony, </a:t>
            </a:r>
            <a:r>
              <a:rPr lang="en-US" noProof="1"/>
              <a:t>Zend</a:t>
            </a:r>
          </a:p>
          <a:p>
            <a:pPr lvl="1"/>
            <a:endParaRPr lang="en-US" dirty="0"/>
          </a:p>
        </p:txBody>
      </p:sp>
      <p:pic>
        <p:nvPicPr>
          <p:cNvPr id="3074" name="Picture 2" descr="http://www.shinephp.com/wp-content/uploads/2009/10/netbeans-as-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29" y="2236110"/>
            <a:ext cx="5374283" cy="39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9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PDT / </a:t>
            </a:r>
            <a:r>
              <a:rPr lang="en-US" noProof="1"/>
              <a:t>Aptana</a:t>
            </a:r>
            <a:r>
              <a:rPr lang="en-US" dirty="0"/>
              <a:t> Studio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570537"/>
          </a:xfrm>
        </p:spPr>
        <p:txBody>
          <a:bodyPr/>
          <a:lstStyle/>
          <a:p>
            <a:r>
              <a:rPr lang="en-US" dirty="0"/>
              <a:t>The Eclipse platform provides solid PHP development support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PDT</a:t>
            </a:r>
            <a:r>
              <a:rPr lang="en-US" dirty="0"/>
              <a:t> – PHP Development Tools</a:t>
            </a:r>
          </a:p>
          <a:p>
            <a:pPr lvl="1"/>
            <a:r>
              <a:rPr lang="en-US" dirty="0"/>
              <a:t>Write PHP code, Web server integration, debugging (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Free, open-source: </a:t>
            </a:r>
            <a:r>
              <a:rPr lang="en-US" dirty="0">
                <a:hlinkClick r:id="rId3"/>
              </a:rPr>
              <a:t>http://www.eclipse.org/pdt/</a:t>
            </a:r>
            <a:endParaRPr lang="en-US" dirty="0"/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/>
            <a:r>
              <a:rPr lang="en-US" dirty="0"/>
              <a:t>Eclipse-based IDE for PHP, Ruby, Python</a:t>
            </a:r>
          </a:p>
          <a:p>
            <a:pPr lvl="1"/>
            <a:r>
              <a:rPr lang="en-US" dirty="0"/>
              <a:t>Supports also HTML, CSS, JavaScript</a:t>
            </a:r>
          </a:p>
          <a:p>
            <a:pPr lvl="1"/>
            <a:r>
              <a:rPr lang="en-US" dirty="0"/>
              <a:t>Open-source: </a:t>
            </a:r>
            <a:r>
              <a:rPr lang="en-US" dirty="0">
                <a:hlinkClick r:id="rId4"/>
              </a:rPr>
              <a:t>http://www.aptana.com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552" y="4114800"/>
            <a:ext cx="391946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4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625600" y="5047818"/>
            <a:ext cx="8937625" cy="820738"/>
          </a:xfrm>
        </p:spPr>
        <p:txBody>
          <a:bodyPr anchor="t"/>
          <a:lstStyle/>
          <a:p>
            <a:pPr algn="ctr"/>
            <a:r>
              <a:rPr lang="en-US" dirty="0"/>
              <a:t>What is PHP?</a:t>
            </a:r>
          </a:p>
        </p:txBody>
      </p:sp>
      <p:sp>
        <p:nvSpPr>
          <p:cNvPr id="7" name="Rectangle 6"/>
          <p:cNvSpPr/>
          <p:nvPr/>
        </p:nvSpPr>
        <p:spPr>
          <a:xfrm rot="862560">
            <a:off x="9723108" y="1919566"/>
            <a:ext cx="18473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99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65" y="1815753"/>
            <a:ext cx="2987496" cy="161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4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2" y="1423969"/>
            <a:ext cx="11815018" cy="4972449"/>
          </a:xfrm>
        </p:spPr>
        <p:txBody>
          <a:bodyPr/>
          <a:lstStyle/>
          <a:p>
            <a:r>
              <a:rPr lang="en-US" dirty="0" smtClean="0"/>
              <a:t>PHP (</a:t>
            </a:r>
            <a:r>
              <a:rPr lang="en-US" b="1" dirty="0" smtClean="0">
                <a:solidFill>
                  <a:schemeClr val="bg1"/>
                </a:solidFill>
              </a:rPr>
              <a:t>P</a:t>
            </a:r>
            <a:r>
              <a:rPr lang="en-US" dirty="0" smtClean="0"/>
              <a:t>HP </a:t>
            </a:r>
            <a:r>
              <a:rPr lang="en-US" b="1" dirty="0" smtClean="0">
                <a:solidFill>
                  <a:schemeClr val="bg1"/>
                </a:solidFill>
              </a:rPr>
              <a:t>H</a:t>
            </a:r>
            <a:r>
              <a:rPr lang="en-US" dirty="0" smtClean="0"/>
              <a:t>ypertext</a:t>
            </a:r>
            <a:r>
              <a:rPr lang="en-US" b="1" dirty="0" smtClean="0">
                <a:solidFill>
                  <a:schemeClr val="bg1"/>
                </a:solidFill>
              </a:rPr>
              <a:t> P</a:t>
            </a:r>
            <a:r>
              <a:rPr lang="en-US" dirty="0" smtClean="0"/>
              <a:t>reprocessor)</a:t>
            </a:r>
          </a:p>
          <a:p>
            <a:pPr lvl="1"/>
            <a:r>
              <a:rPr lang="en-US" dirty="0" smtClean="0"/>
              <a:t>PHP is server-side </a:t>
            </a:r>
            <a:r>
              <a:rPr lang="en-US" b="1" dirty="0" smtClean="0">
                <a:solidFill>
                  <a:schemeClr val="bg1"/>
                </a:solidFill>
              </a:rPr>
              <a:t>scripting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language </a:t>
            </a:r>
            <a:r>
              <a:rPr lang="en-US" dirty="0" smtClean="0"/>
              <a:t>for building dynamic Web sites</a:t>
            </a:r>
          </a:p>
          <a:p>
            <a:r>
              <a:rPr lang="en-US" dirty="0"/>
              <a:t>In order to </a:t>
            </a:r>
            <a:r>
              <a:rPr lang="en-US" b="1" dirty="0">
                <a:solidFill>
                  <a:schemeClr val="bg1"/>
                </a:solidFill>
              </a:rPr>
              <a:t>run </a:t>
            </a:r>
            <a:r>
              <a:rPr lang="en-US" dirty="0"/>
              <a:t>our code, we need to tell our IDE that it's </a:t>
            </a:r>
            <a:r>
              <a:rPr lang="en-US" b="1" dirty="0">
                <a:solidFill>
                  <a:schemeClr val="bg1"/>
                </a:solidFill>
              </a:rPr>
              <a:t>PHP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 code</a:t>
            </a:r>
            <a:r>
              <a:rPr lang="en-US" dirty="0"/>
              <a:t> by using the </a:t>
            </a:r>
            <a:r>
              <a:rPr lang="en-US" b="1" dirty="0">
                <a:solidFill>
                  <a:schemeClr val="bg1"/>
                </a:solidFill>
              </a:rPr>
              <a:t>&lt;?php </a:t>
            </a:r>
            <a:r>
              <a:rPr lang="en-US" dirty="0"/>
              <a:t>tag </a:t>
            </a:r>
            <a:r>
              <a:rPr lang="en-US" b="1" dirty="0">
                <a:solidFill>
                  <a:schemeClr val="bg1"/>
                </a:solidFill>
              </a:rPr>
              <a:t>before </a:t>
            </a:r>
            <a:r>
              <a:rPr lang="en-US" dirty="0"/>
              <a:t>our block of code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PHP?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55133" y="4936897"/>
            <a:ext cx="4085456" cy="11101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9" b="1" noProof="1" smtClean="0"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398" dirty="0">
                <a:solidFill>
                  <a:schemeClr val="bg1"/>
                </a:solidFill>
              </a:rPr>
              <a:t>&lt;?php</a:t>
            </a:r>
          </a:p>
          <a:p>
            <a:r>
              <a:rPr lang="en-US" sz="2398" dirty="0">
                <a:solidFill>
                  <a:schemeClr val="tx1"/>
                </a:solidFill>
              </a:rPr>
              <a:t>   echo "Hello, PHP!";</a:t>
            </a:r>
          </a:p>
        </p:txBody>
      </p:sp>
      <p:sp>
        <p:nvSpPr>
          <p:cNvPr id="7" name="Speech Bubble: Rectangle with Corners Rounded 2">
            <a:extLst>
              <a:ext uri="{FF2B5EF4-FFF2-40B4-BE49-F238E27FC236}">
                <a16:creationId xmlns:a16="http://schemas.microsoft.com/office/drawing/2014/main" id="{8CE4F6D8-CF77-430A-9BAA-84FC26F903D8}"/>
              </a:ext>
            </a:extLst>
          </p:cNvPr>
          <p:cNvSpPr/>
          <p:nvPr/>
        </p:nvSpPr>
        <p:spPr bwMode="auto">
          <a:xfrm>
            <a:off x="2393784" y="4737752"/>
            <a:ext cx="1496566" cy="710416"/>
          </a:xfrm>
          <a:prstGeom prst="wedgeRoundRectCallout">
            <a:avLst>
              <a:gd name="adj1" fmla="val 63506"/>
              <a:gd name="adj2" fmla="val 17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 tag</a:t>
            </a:r>
            <a:endParaRPr lang="bg-BG" sz="2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peech Bubble: Rectangle with Corners Rounded 2">
            <a:extLst>
              <a:ext uri="{FF2B5EF4-FFF2-40B4-BE49-F238E27FC236}">
                <a16:creationId xmlns:a16="http://schemas.microsoft.com/office/drawing/2014/main" id="{8CE4F6D8-CF77-430A-9BAA-84FC26F903D8}"/>
              </a:ext>
            </a:extLst>
          </p:cNvPr>
          <p:cNvSpPr/>
          <p:nvPr/>
        </p:nvSpPr>
        <p:spPr bwMode="auto">
          <a:xfrm>
            <a:off x="2393784" y="5567085"/>
            <a:ext cx="1496566" cy="710416"/>
          </a:xfrm>
          <a:prstGeom prst="wedgeRoundRectCallout">
            <a:avLst>
              <a:gd name="adj1" fmla="val 72952"/>
              <a:gd name="adj2" fmla="val 3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bg-BG" sz="2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44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PHP and HTML</a:t>
            </a:r>
            <a:endParaRPr lang="bg-BG" dirty="0"/>
          </a:p>
        </p:txBody>
      </p:sp>
      <p:sp>
        <p:nvSpPr>
          <p:cNvPr id="1125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35063"/>
            <a:ext cx="11804650" cy="5570537"/>
          </a:xfrm>
        </p:spPr>
        <p:txBody>
          <a:bodyPr>
            <a:normAutofit/>
          </a:bodyPr>
          <a:lstStyle/>
          <a:p>
            <a:r>
              <a:rPr lang="en-US" dirty="0"/>
              <a:t>PHP is designed to mix HTML and PHP code: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This is similar to writing echo "Hello John!";</a:t>
            </a:r>
          </a:p>
          <a:p>
            <a:pPr lvl="1"/>
            <a:r>
              <a:rPr lang="en-US" sz="3000" dirty="0"/>
              <a:t>Very useful for long texts</a:t>
            </a:r>
            <a:endParaRPr lang="bg-BG" sz="30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59592"/>
            <a:ext cx="9985479" cy="275152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$name = "John";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if ($name == "John") {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?&gt;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bg-BG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Hello John!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else {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?&gt;</a:t>
            </a:r>
            <a:endParaRPr lang="bg-BG" sz="24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bg-BG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You are not John.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&lt;/p&gt;</a:t>
            </a:r>
            <a:endParaRPr lang="bg-BG" sz="2400" b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62572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7212" y="4876800"/>
            <a:ext cx="8939213" cy="941388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en-US" dirty="0"/>
              <a:t>Declaring and Using Variables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01659" y="1371600"/>
            <a:ext cx="3385507" cy="2819400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3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892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bg1"/>
                </a:solidFill>
              </a:rPr>
              <a:t>variable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a:</a:t>
            </a:r>
          </a:p>
          <a:p>
            <a:pPr lvl="1"/>
            <a:r>
              <a:rPr lang="en-US" dirty="0"/>
              <a:t>Placeholder of information that can be changed at run-time</a:t>
            </a:r>
          </a:p>
          <a:p>
            <a:pPr lvl="1"/>
            <a:r>
              <a:rPr lang="en-US" dirty="0"/>
              <a:t>A piece of computer memory holding some value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/>
              <a:t>Change the stored information</a:t>
            </a:r>
            <a:endParaRPr lang="bg-BG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Variable?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770812" y="3276600"/>
            <a:ext cx="3276600" cy="2847573"/>
            <a:chOff x="6629400" y="609600"/>
            <a:chExt cx="1938883" cy="1635125"/>
          </a:xfrm>
        </p:grpSpPr>
        <p:pic>
          <p:nvPicPr>
            <p:cNvPr id="7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2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801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603285-689A-4E41-8F77-BD9FEA5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566F-0E0E-4BF9-A3B0-6F01080380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12" y="1217180"/>
            <a:ext cx="8180332" cy="5334437"/>
          </a:xfrm>
        </p:spPr>
        <p:txBody>
          <a:bodyPr>
            <a:normAutofit fontScale="92500" lnSpcReduction="10000"/>
          </a:bodyPr>
          <a:lstStyle/>
          <a:p>
            <a:r>
              <a:rPr lang="en-GB" sz="3500" dirty="0"/>
              <a:t>What is PHP?</a:t>
            </a:r>
            <a:endParaRPr lang="bg-BG" sz="3500" dirty="0"/>
          </a:p>
          <a:p>
            <a:r>
              <a:rPr lang="en-US" sz="3500" dirty="0"/>
              <a:t>Declaring and Using Variables</a:t>
            </a:r>
            <a:endParaRPr lang="en-GB" sz="3500" dirty="0"/>
          </a:p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sz="3500" dirty="0"/>
              <a:t>Data Types in PHP</a:t>
            </a:r>
            <a:endParaRPr lang="bg-BG" sz="3500" dirty="0"/>
          </a:p>
          <a:p>
            <a:pPr marL="933139" lvl="1" indent="-457200">
              <a:lnSpc>
                <a:spcPct val="100000"/>
              </a:lnSpc>
            </a:pPr>
            <a:r>
              <a:rPr lang="en-US" sz="3400" dirty="0"/>
              <a:t>Integer, Floating-Point, Boolean, String</a:t>
            </a:r>
            <a:endParaRPr lang="bg-BG" sz="3500" dirty="0"/>
          </a:p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sz="3500" dirty="0"/>
              <a:t>String Manipulation</a:t>
            </a:r>
          </a:p>
          <a:p>
            <a:r>
              <a:rPr lang="en-GB" sz="3500" dirty="0"/>
              <a:t>Conditional Statements</a:t>
            </a:r>
          </a:p>
          <a:p>
            <a:pPr marL="933139" lvl="1" indent="-457200"/>
            <a:r>
              <a:rPr lang="en-GB" sz="3100" dirty="0"/>
              <a:t>If, if else, switch case</a:t>
            </a:r>
          </a:p>
          <a:p>
            <a:pPr marL="571500" indent="-571500"/>
            <a:r>
              <a:rPr lang="en-GB" sz="3500" dirty="0"/>
              <a:t>Loops</a:t>
            </a:r>
          </a:p>
          <a:p>
            <a:pPr marL="933139" lvl="1" indent="-457200"/>
            <a:r>
              <a:rPr lang="en-GB" sz="3100" dirty="0"/>
              <a:t>While, Do while, For</a:t>
            </a:r>
            <a:endParaRPr lang="en-US" sz="3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C29A2-801E-45B5-8313-8492EDF996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2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A variable has: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Type</a:t>
            </a:r>
            <a:r>
              <a:rPr lang="en-US" dirty="0">
                <a:latin typeface="+mj-lt"/>
              </a:rPr>
              <a:t> (of stored data)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Value</a:t>
            </a:r>
          </a:p>
          <a:p>
            <a:r>
              <a:rPr lang="en-US" dirty="0">
                <a:latin typeface="+mj-lt"/>
              </a:rPr>
              <a:t>Example:</a:t>
            </a:r>
          </a:p>
          <a:p>
            <a:pPr lvl="1"/>
            <a:r>
              <a:rPr lang="en-US" dirty="0">
                <a:latin typeface="+mj-lt"/>
              </a:rPr>
              <a:t>Name: </a:t>
            </a:r>
            <a:r>
              <a:rPr lang="en-US" b="1" noProof="1">
                <a:solidFill>
                  <a:schemeClr val="bg1"/>
                </a:solidFill>
                <a:latin typeface="+mj-lt"/>
                <a:cs typeface="Consolas" pitchFamily="49" charset="0"/>
              </a:rPr>
              <a:t>$counter</a:t>
            </a:r>
          </a:p>
          <a:p>
            <a:pPr lvl="1"/>
            <a:r>
              <a:rPr lang="en-US" dirty="0">
                <a:latin typeface="+mj-lt"/>
              </a:rPr>
              <a:t>Type: </a:t>
            </a:r>
            <a:r>
              <a:rPr lang="en-US" b="1" noProof="1">
                <a:solidFill>
                  <a:schemeClr val="bg1"/>
                </a:solidFill>
                <a:latin typeface="+mj-lt"/>
                <a:cs typeface="Consolas" pitchFamily="49" charset="0"/>
              </a:rPr>
              <a:t>integer</a:t>
            </a:r>
          </a:p>
          <a:p>
            <a:pPr lvl="1"/>
            <a:r>
              <a:rPr lang="en-US" dirty="0">
                <a:latin typeface="+mj-lt"/>
              </a:rPr>
              <a:t>Value: </a:t>
            </a:r>
            <a:r>
              <a:rPr lang="en-US" b="1" noProof="1">
                <a:solidFill>
                  <a:schemeClr val="bg1"/>
                </a:solidFill>
                <a:latin typeface="+mj-lt"/>
                <a:cs typeface="Consolas" pitchFamily="49" charset="0"/>
              </a:rPr>
              <a:t>5</a:t>
            </a: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25763" y="3796658"/>
            <a:ext cx="2590800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$counter = 5;</a:t>
            </a:r>
          </a:p>
        </p:txBody>
      </p:sp>
      <p:pic>
        <p:nvPicPr>
          <p:cNvPr id="37890" name="Picture 2" descr="http://www.jerrysartarama.com/IMAGES/LUKAS/Lukas-Studio-Oil-Color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2209800"/>
            <a:ext cx="4244566" cy="32152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67162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50932" y="4876800"/>
            <a:ext cx="8939213" cy="987425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en-US" dirty="0"/>
              <a:t>Data Types in PHP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827209"/>
            <a:ext cx="7319855" cy="3661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286902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bg1"/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PHP supports eight types: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Scalar: </a:t>
            </a:r>
            <a:r>
              <a:rPr lang="en-US" dirty="0">
                <a:solidFill>
                  <a:schemeClr val="bg1"/>
                </a:solidFill>
              </a:rPr>
              <a:t>Boolean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Integer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Floating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point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String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NULL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 PHP is a dynamically typed language</a:t>
            </a:r>
            <a:endParaRPr lang="bg-BG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Data Type?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81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PHP is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dynamically typed </a:t>
            </a:r>
            <a:r>
              <a:rPr lang="en-US" dirty="0">
                <a:latin typeface="+mj-lt"/>
              </a:rPr>
              <a:t>language</a:t>
            </a:r>
          </a:p>
          <a:p>
            <a:pPr lvl="1"/>
            <a:r>
              <a:rPr lang="en-US" dirty="0">
                <a:latin typeface="+mj-lt"/>
              </a:rPr>
              <a:t>The variable types are not explicitly defined</a:t>
            </a:r>
          </a:p>
          <a:p>
            <a:pPr lvl="1"/>
            <a:r>
              <a:rPr lang="en-US" dirty="0">
                <a:latin typeface="+mj-lt"/>
              </a:rPr>
              <a:t>The type of a variable can be changed at runtime</a:t>
            </a:r>
          </a:p>
          <a:p>
            <a:r>
              <a:rPr lang="en-US" dirty="0">
                <a:latin typeface="+mj-lt"/>
              </a:rPr>
              <a:t>Variables in PHP are declared with the  symbol </a:t>
            </a:r>
            <a:r>
              <a:rPr lang="en-US" b="1" noProof="1">
                <a:solidFill>
                  <a:schemeClr val="bg1"/>
                </a:solidFill>
                <a:latin typeface="+mj-lt"/>
                <a:cs typeface="Consolas" pitchFamily="49" charset="0"/>
              </a:rPr>
              <a:t>$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9136" y="4038600"/>
            <a:ext cx="107442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$count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5;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variable holds an integer 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$count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'hello';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the same variable now holds a string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$name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'Svetlin Nakov';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variable holds a string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$mark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5.25;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mark holds a floating-point number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latin typeface="Consolas" pitchFamily="49" charset="0"/>
                <a:cs typeface="Consolas" pitchFamily="49" charset="0"/>
              </a:rPr>
              <a:t>echo</a:t>
            </a:r>
            <a:r>
              <a:rPr lang="it-IT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it-IT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gettype</a:t>
            </a:r>
            <a:r>
              <a:rPr lang="it-IT" sz="2400" b="1" noProof="1">
                <a:latin typeface="Consolas" pitchFamily="49" charset="0"/>
                <a:cs typeface="Consolas" pitchFamily="49" charset="0"/>
              </a:rPr>
              <a:t>($count</a:t>
            </a:r>
            <a:r>
              <a:rPr lang="it-IT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it-IT" sz="2400" b="1" noProof="1">
                <a:latin typeface="Consolas" pitchFamily="49" charset="0"/>
                <a:cs typeface="Consolas" pitchFamily="49" charset="0"/>
              </a:rPr>
              <a:t>;</a:t>
            </a:r>
            <a:r>
              <a:rPr lang="it-IT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integer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var_dump</a:t>
            </a:r>
            <a:r>
              <a:rPr lang="it-IT" sz="2400" b="1" noProof="1">
                <a:latin typeface="Consolas" pitchFamily="49" charset="0"/>
                <a:cs typeface="Consolas" pitchFamily="49" charset="0"/>
              </a:rPr>
              <a:t>($count);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int 5</a:t>
            </a:r>
          </a:p>
        </p:txBody>
      </p:sp>
    </p:spTree>
    <p:extLst>
      <p:ext uri="{BB962C8B-B14F-4D97-AF65-F5344CB8AC3E}">
        <p14:creationId xmlns:p14="http://schemas.microsoft.com/office/powerpoint/2010/main" val="320466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>
                <a:solidFill>
                  <a:schemeClr val="bg1"/>
                </a:solidFill>
              </a:rPr>
              <a:t>Integer types </a:t>
            </a:r>
            <a:r>
              <a:rPr lang="en-US" sz="3200" dirty="0"/>
              <a:t>represent whole numbers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size of an integer is platform-dependent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32-bit: </a:t>
            </a:r>
            <a:r>
              <a:rPr lang="en-US" sz="2800" b="1" dirty="0">
                <a:solidFill>
                  <a:schemeClr val="bg1"/>
                </a:solidFill>
              </a:rPr>
              <a:t>-2147483647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/>
              <a:t>to </a:t>
            </a:r>
            <a:r>
              <a:rPr lang="en-US" sz="2800" b="1" dirty="0">
                <a:solidFill>
                  <a:schemeClr val="bg1"/>
                </a:solidFill>
              </a:rPr>
              <a:t>2147483647</a:t>
            </a:r>
            <a:r>
              <a:rPr lang="en-US" sz="28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64-bit: </a:t>
            </a:r>
            <a:r>
              <a:rPr lang="en-US" sz="2800" b="1" dirty="0">
                <a:solidFill>
                  <a:schemeClr val="bg1"/>
                </a:solidFill>
              </a:rPr>
              <a:t>-9223372036854775807</a:t>
            </a:r>
            <a:r>
              <a:rPr lang="en-US" sz="2800" dirty="0"/>
              <a:t> to </a:t>
            </a:r>
            <a:r>
              <a:rPr lang="en-US" sz="2800" b="1" dirty="0">
                <a:solidFill>
                  <a:schemeClr val="bg1"/>
                </a:solidFill>
              </a:rPr>
              <a:t>9223372036854775807</a:t>
            </a:r>
          </a:p>
          <a:p>
            <a:pPr lvl="1">
              <a:lnSpc>
                <a:spcPct val="100000"/>
              </a:lnSpc>
            </a:pPr>
            <a:r>
              <a:rPr lang="en-US" sz="2800" i="1" dirty="0"/>
              <a:t>Note: some 64-bit builds have used 32-bit integers, particularly older Windows builds of PHP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Too large values for integer type are automatically turned into a floating-point number with exponent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Numbers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65213" y="4917984"/>
            <a:ext cx="100584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$maxInteger</a:t>
            </a:r>
            <a:r>
              <a:rPr lang="en-US" sz="22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9223372036854775807</a:t>
            </a:r>
            <a:r>
              <a:rPr lang="en-US" sz="22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sz="22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gettype($maxInteger);</a:t>
            </a:r>
            <a:r>
              <a:rPr lang="en-US" sz="22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integer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$maxInteger +=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echo gettype($maxInteger);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double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114">
            <a:off x="9310149" y="1317188"/>
            <a:ext cx="2186608" cy="1514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83312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Floating-point types represent real numbers, e.g. </a:t>
            </a:r>
            <a:r>
              <a:rPr lang="en-US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5.63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+mj-lt"/>
              </a:rPr>
              <a:t>In PHP the floating-point numbers are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64-bit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+mj-lt"/>
              </a:rPr>
              <a:t>Stored in the IEEE 754 format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+mj-lt"/>
              </a:rPr>
              <a:t>Have range from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-1.79e+308</a:t>
            </a:r>
            <a:r>
              <a:rPr lang="en-US" dirty="0">
                <a:solidFill>
                  <a:schemeClr val="bg1"/>
                </a:solidFill>
              </a:rPr>
              <a:t> to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1.79e+308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+mj-lt"/>
              </a:rPr>
              <a:t>Have precision of roughly 14 digits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+mj-lt"/>
              </a:rPr>
              <a:t>Can behave abnormally in the calculations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bg1"/>
                </a:solidFill>
              </a:rPr>
              <a:t>0.1 + 0.2 = 0.30000000000000004</a:t>
            </a:r>
          </a:p>
          <a:p>
            <a:pPr lvl="1">
              <a:lnSpc>
                <a:spcPct val="11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Floating-Point Numbers</a:t>
            </a:r>
            <a:endParaRPr lang="bg-BG" sz="3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6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35371">
            <a:off x="8702843" y="3523637"/>
            <a:ext cx="2722268" cy="2041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3043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Convert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noProof="1">
                <a:solidFill>
                  <a:schemeClr val="bg1"/>
                </a:solidFill>
                <a:cs typeface="Consolas" panose="020B0609020204030204" pitchFamily="49" charset="0"/>
              </a:rPr>
              <a:t>float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number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Convert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noProof="1">
                <a:solidFill>
                  <a:schemeClr val="bg1"/>
                </a:solidFill>
                <a:cs typeface="Consolas" panose="020B0609020204030204" pitchFamily="49" charset="0"/>
              </a:rPr>
              <a:t>integer</a:t>
            </a:r>
            <a:r>
              <a:rPr lang="en-US" dirty="0"/>
              <a:t> number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Convert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chemeClr val="bg1"/>
                </a:solidFill>
                <a:cs typeface="Consolas" panose="020B0609020204030204" pitchFamily="49" charset="0"/>
              </a:rPr>
              <a:t>string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noProof="1">
                <a:solidFill>
                  <a:schemeClr val="bg1"/>
                </a:solidFill>
                <a:cs typeface="Consolas" panose="020B0609020204030204" pitchFamily="49" charset="0"/>
              </a:rPr>
              <a:t>integer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Conversion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6612" y="1879600"/>
            <a:ext cx="10512424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numCol="2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anose="020B0609020204030204" pitchFamily="49" charset="0"/>
                <a:cs typeface="Consolas" panose="020B0609020204030204" pitchFamily="49" charset="0"/>
              </a:rPr>
              <a:t>$variable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anose="020B0609020204030204" pitchFamily="49" charset="0"/>
                <a:cs typeface="Consolas" panose="020B0609020204030204" pitchFamily="49" charset="0"/>
              </a:rPr>
              <a:t>$floatVar = floatval($variable);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b="1" noProof="1">
                <a:latin typeface="Consolas" panose="020B0609020204030204" pitchFamily="49" charset="0"/>
                <a:cs typeface="Consolas" panose="020B0609020204030204" pitchFamily="49" charset="0"/>
              </a:rPr>
              <a:t>$floatVar = (float)$variable;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581400"/>
            <a:ext cx="10512424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numCol="2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anose="020B0609020204030204" pitchFamily="49" charset="0"/>
                <a:cs typeface="Consolas" panose="020B0609020204030204" pitchFamily="49" charset="0"/>
              </a:rPr>
              <a:t>$variable = 5.24245;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anose="020B0609020204030204" pitchFamily="49" charset="0"/>
                <a:cs typeface="Consolas" panose="020B0609020204030204" pitchFamily="49" charset="0"/>
              </a:rPr>
              <a:t>$varInt = intval($variable);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anose="020B0609020204030204" pitchFamily="49" charset="0"/>
                <a:cs typeface="Consolas" panose="020B0609020204030204" pitchFamily="49" charset="0"/>
              </a:rPr>
              <a:t>$varInt = (int)$variable;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5297438"/>
            <a:ext cx="10512424" cy="1154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300" b="1" noProof="1">
                <a:latin typeface="Consolas" panose="020B0609020204030204" pitchFamily="49" charset="0"/>
                <a:cs typeface="Consolas" panose="020B0609020204030204" pitchFamily="49" charset="0"/>
              </a:rPr>
              <a:t>$num = "3.14";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300" b="1" noProof="1">
                <a:latin typeface="Consolas" panose="020B0609020204030204" pitchFamily="49" charset="0"/>
                <a:cs typeface="Consolas" panose="020B0609020204030204" pitchFamily="49" charset="0"/>
              </a:rPr>
              <a:t>$int = (int)$num;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300" b="1" noProof="1">
                <a:latin typeface="Consolas" panose="020B0609020204030204" pitchFamily="49" charset="0"/>
                <a:cs typeface="Consolas" panose="020B0609020204030204" pitchFamily="49" charset="0"/>
              </a:rPr>
              <a:t>$float = (float)$num;</a:t>
            </a:r>
            <a:endParaRPr lang="en-US" sz="23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29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Has two possible values:</a:t>
            </a:r>
            <a:r>
              <a:rPr lang="bg-BG" dirty="0">
                <a:latin typeface="+mj-lt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true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and </a:t>
            </a:r>
            <a:r>
              <a:rPr lang="en-US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false</a:t>
            </a:r>
            <a:endParaRPr lang="en-US" dirty="0">
              <a:solidFill>
                <a:schemeClr val="bg1"/>
              </a:solidFill>
              <a:latin typeface="+mj-lt"/>
              <a:cs typeface="Consolas" pitchFamily="49" charset="0"/>
            </a:endParaRPr>
          </a:p>
          <a:p>
            <a:pPr lvl="1"/>
            <a:r>
              <a:rPr lang="en-US" sz="3000" dirty="0">
                <a:latin typeface="+mj-lt"/>
                <a:cs typeface="Consolas" pitchFamily="49" charset="0"/>
              </a:rPr>
              <a:t>Values are case-insensitive (True, true, TRUE &amp; False, false, FALSE)</a:t>
            </a:r>
            <a:br>
              <a:rPr lang="en-US" sz="3000" dirty="0">
                <a:latin typeface="+mj-lt"/>
                <a:cs typeface="Consolas" pitchFamily="49" charset="0"/>
              </a:rPr>
            </a:br>
            <a:endParaRPr lang="en-US" sz="3000" dirty="0">
              <a:latin typeface="+mj-lt"/>
              <a:cs typeface="Consolas" pitchFamily="49" charset="0"/>
            </a:endParaRPr>
          </a:p>
          <a:p>
            <a:r>
              <a:rPr lang="en-US" dirty="0">
                <a:latin typeface="+mj-lt"/>
              </a:rPr>
              <a:t>Is useful in logical expressions</a:t>
            </a:r>
          </a:p>
          <a:p>
            <a:r>
              <a:rPr lang="en-US" dirty="0">
                <a:latin typeface="+mj-lt"/>
              </a:rPr>
              <a:t>Returns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"1" </a:t>
            </a:r>
            <a:r>
              <a:rPr lang="en-US" dirty="0">
                <a:latin typeface="+mj-lt"/>
              </a:rPr>
              <a:t>or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"null"</a:t>
            </a:r>
            <a:endParaRPr lang="bg-BG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Example of Boolean variables: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97752" y="2971800"/>
            <a:ext cx="533140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echo(true);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echo(false);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(nothing)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var_dump(true);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bool(true)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var_dump(false);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bool(false)</a:t>
            </a:r>
          </a:p>
        </p:txBody>
      </p:sp>
    </p:spTree>
    <p:extLst>
      <p:ext uri="{BB962C8B-B14F-4D97-AF65-F5344CB8AC3E}">
        <p14:creationId xmlns:p14="http://schemas.microsoft.com/office/powerpoint/2010/main" val="1724848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string data type represents a sequence of characters</a:t>
            </a:r>
          </a:p>
          <a:p>
            <a:r>
              <a:rPr lang="en-US" dirty="0"/>
              <a:t>Strings are enclosed in quotes:</a:t>
            </a:r>
          </a:p>
          <a:p>
            <a:pPr lvl="2"/>
            <a:r>
              <a:rPr lang="en-US" dirty="0"/>
              <a:t>Best practices suggest using the most appropriate quotes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Strings can be concatenated (joined together)</a:t>
            </a:r>
          </a:p>
          <a:p>
            <a:pPr lvl="1"/>
            <a:r>
              <a:rPr lang="en-US" dirty="0"/>
              <a:t>	</a:t>
            </a:r>
            <a:r>
              <a:rPr lang="en-US" sz="3000" dirty="0"/>
              <a:t>Using the </a:t>
            </a:r>
            <a:r>
              <a:rPr lang="en-US" sz="3000" b="1" dirty="0">
                <a:solidFill>
                  <a:schemeClr val="bg1"/>
                </a:solidFill>
              </a:rPr>
              <a:t>. </a:t>
            </a:r>
            <a:r>
              <a:rPr lang="en-US" sz="3000" dirty="0">
                <a:solidFill>
                  <a:schemeClr val="bg1"/>
                </a:solidFill>
              </a:rPr>
              <a:t>(dot) </a:t>
            </a:r>
            <a:r>
              <a:rPr lang="en-US" sz="3000" dirty="0"/>
              <a:t>operator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1827212" y="3344226"/>
            <a:ext cx="80772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$string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'Welcome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PHP';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$string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b="1" dirty="0"/>
              <a:t>"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'Welcome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PHP'</a:t>
            </a:r>
            <a:r>
              <a:rPr lang="en-US" sz="2400" b="1" dirty="0"/>
              <a:t>"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827212" y="5942740"/>
            <a:ext cx="8077200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$name = 'Soft' . ' ' . 'Uni';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Soft Uni</a:t>
            </a:r>
          </a:p>
        </p:txBody>
      </p:sp>
    </p:spTree>
    <p:extLst>
      <p:ext uri="{BB962C8B-B14F-4D97-AF65-F5344CB8AC3E}">
        <p14:creationId xmlns:p14="http://schemas.microsoft.com/office/powerpoint/2010/main" val="743554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Single-quoted strings do not interpolate variables:</a:t>
            </a:r>
          </a:p>
          <a:p>
            <a:endParaRPr lang="en-US" sz="3200" dirty="0"/>
          </a:p>
          <a:p>
            <a:pPr>
              <a:spcBef>
                <a:spcPts val="3000"/>
              </a:spcBef>
            </a:pPr>
            <a:r>
              <a:rPr lang="en-US" sz="3200" dirty="0"/>
              <a:t>Double-quoted string interpolate variables:</a:t>
            </a:r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Curly braces ensures the correct variable is interpolated – best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Interpolation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313">
            <a:off x="9600278" y="2620353"/>
            <a:ext cx="2111161" cy="1408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18693" y="1815558"/>
            <a:ext cx="8497791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$name = 'Fred';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echo 'Hello, $name';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Hello, $name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257" y="3413272"/>
            <a:ext cx="8497791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$who = 'Svetlin';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$where = 'here';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echo "$who was $where";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Svetlin was here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53257" y="5597824"/>
            <a:ext cx="8497791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$n = 12;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echo "You are the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{$n}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th person";</a:t>
            </a:r>
          </a:p>
        </p:txBody>
      </p:sp>
    </p:spTree>
    <p:extLst>
      <p:ext uri="{BB962C8B-B14F-4D97-AF65-F5344CB8AC3E}">
        <p14:creationId xmlns:p14="http://schemas.microsoft.com/office/powerpoint/2010/main" val="364150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#php-web</a:t>
            </a:r>
            <a:endParaRPr lang="en-US" sz="96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In PHP there is a special value </a:t>
            </a:r>
            <a:r>
              <a:rPr lang="en-US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NULL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</a:rPr>
              <a:t>Undefined means that a variable is declared but not initialized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</a:rPr>
              <a:t>Null means that an object exists and is empty (has no value)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</a:rPr>
              <a:t>All variables can be reset to null with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unset()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Value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90396" y="3886200"/>
            <a:ext cx="9042615" cy="23267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b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$variable; 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is undefined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$variable = 4;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has value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$variable =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has no value</a:t>
            </a:r>
          </a:p>
          <a:p>
            <a:pPr marL="0"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($variable);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is undefined</a:t>
            </a:r>
            <a:endParaRPr lang="en-US" sz="22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06575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variable type can be checked with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/>
              <a:t>Or just print it with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3000" dirty="0">
                <a:cs typeface="Consolas" panose="020B0609020204030204" pitchFamily="49" charset="0"/>
              </a:rPr>
              <a:t>Great</a:t>
            </a:r>
            <a:r>
              <a:rPr lang="en-US" sz="3000" dirty="0"/>
              <a:t> for checking the type and value of a given variable in the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Type of a Variable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25982" y="3329190"/>
            <a:ext cx="5697030" cy="30716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$boolVariable = true;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($boolVariable);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boolean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$intVariable = 123;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($intVariable);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integer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$stringVariable = "SoftUni";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($stringVariable);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27812" y="3329190"/>
            <a:ext cx="4970971" cy="30716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$b = true;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($b);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boolean(true)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$i = 123;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($i);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integer(123)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$s = "PHP";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($s);</a:t>
            </a:r>
            <a:r>
              <a:rPr lang="bg-BG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string("PHP")</a:t>
            </a:r>
          </a:p>
        </p:txBody>
      </p:sp>
    </p:spTree>
    <p:extLst>
      <p:ext uri="{BB962C8B-B14F-4D97-AF65-F5344CB8AC3E}">
        <p14:creationId xmlns:p14="http://schemas.microsoft.com/office/powerpoint/2010/main" val="11866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Expressions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Sequences of operators, literals and variables that are evaluated to some value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684212" y="3733800"/>
            <a:ext cx="104394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$r = (150 - 20) / 2 + 5;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 = 70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Expression for calculation of circle area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$surface = pi() * $r * $r;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Expression for calculation of circle perimeter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$perimeter = 2 * pi() * $r;</a:t>
            </a:r>
          </a:p>
        </p:txBody>
      </p:sp>
    </p:spTree>
    <p:extLst>
      <p:ext uri="{BB962C8B-B14F-4D97-AF65-F5344CB8AC3E}">
        <p14:creationId xmlns:p14="http://schemas.microsoft.com/office/powerpoint/2010/main" val="409064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38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Strings in PHP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String?</a:t>
            </a:r>
            <a:endParaRPr lang="bg-BG" dirty="0"/>
          </a:p>
        </p:txBody>
      </p:sp>
      <p:grpSp>
        <p:nvGrpSpPr>
          <p:cNvPr id="36" name="Group 35"/>
          <p:cNvGrpSpPr/>
          <p:nvPr/>
        </p:nvGrpSpPr>
        <p:grpSpPr>
          <a:xfrm>
            <a:off x="4570412" y="2438400"/>
            <a:ext cx="3641889" cy="716438"/>
            <a:chOff x="3732212" y="2381248"/>
            <a:chExt cx="3641889" cy="716438"/>
          </a:xfrm>
          <a:scene3d>
            <a:camera prst="perspectiveHeroicExtremeRightFacing"/>
            <a:lightRig rig="threePt" dir="t"/>
          </a:scene3d>
        </p:grpSpPr>
        <p:grpSp>
          <p:nvGrpSpPr>
            <p:cNvPr id="32" name="Group 31"/>
            <p:cNvGrpSpPr/>
            <p:nvPr/>
          </p:nvGrpSpPr>
          <p:grpSpPr>
            <a:xfrm>
              <a:off x="3732212" y="2381249"/>
              <a:ext cx="2910526" cy="716437"/>
              <a:chOff x="5103812" y="2438400"/>
              <a:chExt cx="2910526" cy="71643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103812" y="2438400"/>
                <a:ext cx="1447800" cy="716437"/>
                <a:chOff x="8778874" y="3371325"/>
                <a:chExt cx="1693862" cy="838200"/>
              </a:xfrm>
              <a:solidFill>
                <a:schemeClr val="bg2">
                  <a:alpha val="20000"/>
                </a:schemeClr>
              </a:solidFill>
            </p:grpSpPr>
            <p:sp>
              <p:nvSpPr>
                <p:cNvPr id="24" name="Rectangle 23"/>
                <p:cNvSpPr/>
                <p:nvPr/>
              </p:nvSpPr>
              <p:spPr bwMode="auto">
                <a:xfrm>
                  <a:off x="8778874" y="3371325"/>
                  <a:ext cx="838200" cy="838200"/>
                </a:xfrm>
                <a:prstGeom prst="rect">
                  <a:avLst/>
                </a:prstGeom>
                <a:grpFill/>
                <a:ln w="57150">
                  <a:solidFill>
                    <a:schemeClr val="bg2">
                      <a:alpha val="4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bg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H</a:t>
                  </a:r>
                  <a:endParaRPr lang="bg-BG" sz="2800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>
                  <a:off x="9634536" y="3371325"/>
                  <a:ext cx="838200" cy="838200"/>
                </a:xfrm>
                <a:prstGeom prst="rect">
                  <a:avLst/>
                </a:prstGeom>
                <a:grpFill/>
                <a:ln w="57150">
                  <a:solidFill>
                    <a:schemeClr val="bg2">
                      <a:alpha val="4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bg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e</a:t>
                  </a:r>
                  <a:endParaRPr lang="bg-BG" sz="2800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566538" y="2438400"/>
                <a:ext cx="1447800" cy="716437"/>
                <a:chOff x="8778874" y="3371325"/>
                <a:chExt cx="1693862" cy="838200"/>
              </a:xfrm>
              <a:solidFill>
                <a:schemeClr val="bg2">
                  <a:alpha val="20000"/>
                </a:schemeClr>
              </a:solidFill>
            </p:grpSpPr>
            <p:sp>
              <p:nvSpPr>
                <p:cNvPr id="30" name="Rectangle 29"/>
                <p:cNvSpPr/>
                <p:nvPr/>
              </p:nvSpPr>
              <p:spPr bwMode="auto">
                <a:xfrm>
                  <a:off x="8778874" y="3371325"/>
                  <a:ext cx="838200" cy="838200"/>
                </a:xfrm>
                <a:prstGeom prst="rect">
                  <a:avLst/>
                </a:prstGeom>
                <a:grpFill/>
                <a:ln w="57150">
                  <a:solidFill>
                    <a:schemeClr val="bg2">
                      <a:alpha val="4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bg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l</a:t>
                  </a:r>
                  <a:endParaRPr lang="bg-BG" sz="2800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 bwMode="auto">
                <a:xfrm>
                  <a:off x="9634536" y="3371325"/>
                  <a:ext cx="838200" cy="838200"/>
                </a:xfrm>
                <a:prstGeom prst="rect">
                  <a:avLst/>
                </a:prstGeom>
                <a:grpFill/>
                <a:ln w="57150">
                  <a:solidFill>
                    <a:schemeClr val="bg2">
                      <a:alpha val="4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bg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l</a:t>
                  </a:r>
                  <a:endParaRPr lang="bg-BG" sz="2800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34" name="Rectangle 33"/>
            <p:cNvSpPr/>
            <p:nvPr/>
          </p:nvSpPr>
          <p:spPr bwMode="auto">
            <a:xfrm>
              <a:off x="6657664" y="2381248"/>
              <a:ext cx="716437" cy="716437"/>
            </a:xfrm>
            <a:prstGeom prst="rect">
              <a:avLst/>
            </a:prstGeom>
            <a:solidFill>
              <a:schemeClr val="bg2">
                <a:alpha val="20000"/>
              </a:schemeClr>
            </a:solidFill>
            <a:ln w="57150">
              <a:solidFill>
                <a:schemeClr val="bg2">
                  <a:alpha val="4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  <a:endPara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08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349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Strings</a:t>
            </a:r>
            <a:r>
              <a:rPr lang="en-US" sz="3200" dirty="0"/>
              <a:t> hold a sequence of </a:t>
            </a:r>
            <a:r>
              <a:rPr lang="en-US" sz="3200" b="1" dirty="0" smtClean="0">
                <a:solidFill>
                  <a:schemeClr val="bg1"/>
                </a:solidFill>
              </a:rPr>
              <a:t>Unicode</a:t>
            </a:r>
            <a:r>
              <a:rPr lang="en-US" sz="3200" dirty="0" smtClean="0"/>
              <a:t> </a:t>
            </a:r>
            <a:r>
              <a:rPr lang="en-US" sz="3200" dirty="0"/>
              <a:t>characters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quoted string</a:t>
            </a:r>
          </a:p>
          <a:p>
            <a:pPr lvl="1">
              <a:buClr>
                <a:schemeClr val="tx1"/>
              </a:buClr>
            </a:pPr>
            <a:endParaRPr lang="en-US" sz="3200" dirty="0"/>
          </a:p>
          <a:p>
            <a:pPr lvl="1">
              <a:buClr>
                <a:schemeClr val="tx1"/>
              </a:buClr>
            </a:pPr>
            <a:endParaRPr lang="en-US" sz="3200" dirty="0"/>
          </a:p>
          <a:p>
            <a:pPr lvl="1">
              <a:buClr>
                <a:schemeClr val="tx1"/>
              </a:buClr>
            </a:pPr>
            <a:endParaRPr lang="en-US" sz="3200" dirty="0"/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Double</a:t>
            </a:r>
            <a:r>
              <a:rPr lang="en-US" sz="3200" dirty="0"/>
              <a:t> quoted string</a:t>
            </a:r>
          </a:p>
          <a:p>
            <a:pPr marL="377887" lvl="1" indent="0">
              <a:buNone/>
            </a:pPr>
            <a:endParaRPr lang="en-US" sz="3200" dirty="0"/>
          </a:p>
          <a:p>
            <a:pPr marL="377887" lvl="1" indent="0">
              <a:buNone/>
            </a:pPr>
            <a:endParaRPr lang="en-US" sz="3200" dirty="0"/>
          </a:p>
          <a:p>
            <a:pPr marL="377887" lvl="1" indent="0">
              <a:buNone/>
            </a:pPr>
            <a:endParaRPr lang="en-US" sz="3200" dirty="0"/>
          </a:p>
          <a:p>
            <a:pPr marL="377887" lvl="1" indent="0">
              <a:buNone/>
            </a:pPr>
            <a:endParaRPr lang="bg-BG" sz="32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37580" y="2743200"/>
            <a:ext cx="9232701" cy="19262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9170" latinLnBrk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defRPr sz="2400" b="1">
                <a:effectLst/>
                <a:latin typeface="Consolas" pitchFamily="49" charset="0"/>
                <a:cs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dirty="0"/>
              <a:t>$lang = 'PHP';</a:t>
            </a:r>
          </a:p>
          <a:p>
            <a:r>
              <a:rPr lang="en-US" dirty="0"/>
              <a:t>echo </a:t>
            </a:r>
            <a:r>
              <a:rPr lang="en-US" dirty="0">
                <a:solidFill>
                  <a:schemeClr val="bg1"/>
                </a:solidFill>
              </a:rPr>
              <a:t>'</a:t>
            </a:r>
            <a:r>
              <a:rPr lang="en-US" dirty="0"/>
              <a:t>I love $lang\n</a:t>
            </a:r>
            <a:r>
              <a:rPr lang="en-US" dirty="0">
                <a:solidFill>
                  <a:schemeClr val="bg1"/>
                </a:solidFill>
              </a:rPr>
              <a:t>'</a:t>
            </a:r>
            <a:r>
              <a:rPr lang="en-US" dirty="0"/>
              <a:t>; </a:t>
            </a:r>
            <a:r>
              <a:rPr lang="en-US" i="1" dirty="0">
                <a:solidFill>
                  <a:schemeClr val="accent2"/>
                </a:solidFill>
              </a:rPr>
              <a:t>// I love $lang\n</a:t>
            </a:r>
            <a:endParaRPr lang="en-US" dirty="0"/>
          </a:p>
          <a:p>
            <a:r>
              <a:rPr lang="en-US" dirty="0"/>
              <a:t>$str = 'I\'m a student at "Software University"';</a:t>
            </a:r>
          </a:p>
          <a:p>
            <a:r>
              <a:rPr lang="en-US" dirty="0"/>
              <a:t>echo $str; </a:t>
            </a:r>
            <a:r>
              <a:rPr lang="en-US" i="1" dirty="0">
                <a:solidFill>
                  <a:schemeClr val="accent2"/>
                </a:solidFill>
              </a:rPr>
              <a:t>// I'm a student at "Software University"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435991" y="5410200"/>
            <a:ext cx="9234289" cy="10337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9170" latinLnBrk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defRPr sz="2400" b="1">
                <a:effectLst/>
                <a:latin typeface="Consolas" pitchFamily="49" charset="0"/>
                <a:cs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dirty="0"/>
              <a:t>$str = </a:t>
            </a:r>
            <a:r>
              <a:rPr lang="en-US" dirty="0">
                <a:solidFill>
                  <a:schemeClr val="bg1"/>
                </a:solidFill>
              </a:rPr>
              <a:t>"</a:t>
            </a:r>
            <a:r>
              <a:rPr lang="en-US" dirty="0"/>
              <a:t>I'm a student at \"Software University\"</a:t>
            </a:r>
            <a:r>
              <a:rPr lang="en-US" dirty="0">
                <a:solidFill>
                  <a:schemeClr val="bg1"/>
                </a:solidFill>
              </a:rPr>
              <a:t>"</a:t>
            </a:r>
            <a:r>
              <a:rPr lang="en-US" dirty="0"/>
              <a:t>;</a:t>
            </a:r>
          </a:p>
          <a:p>
            <a:r>
              <a:rPr lang="en-US" dirty="0"/>
              <a:t>echo $str; </a:t>
            </a:r>
            <a:r>
              <a:rPr lang="en-US" i="1" dirty="0">
                <a:solidFill>
                  <a:schemeClr val="accent2"/>
                </a:solidFill>
              </a:rPr>
              <a:t>// I'm a student at "Software University"</a:t>
            </a:r>
          </a:p>
        </p:txBody>
      </p:sp>
    </p:spTree>
    <p:extLst>
      <p:ext uri="{BB962C8B-B14F-4D97-AF65-F5344CB8AC3E}">
        <p14:creationId xmlns:p14="http://schemas.microsoft.com/office/powerpoint/2010/main" val="305774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Consolas" pitchFamily="49" charset="0"/>
              </a:rPr>
              <a:t>String Manipulation</a:t>
            </a:r>
            <a:endParaRPr lang="bg-BG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Comparing, Concatenating, Searching...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7B324-A06B-4314-AE83-C9F339089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75" y="1351657"/>
            <a:ext cx="2190274" cy="26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7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Concatenation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349875"/>
          </a:xfrm>
        </p:spPr>
        <p:txBody>
          <a:bodyPr>
            <a:normAutofit/>
          </a:bodyPr>
          <a:lstStyle/>
          <a:p>
            <a:r>
              <a:rPr lang="en-US" sz="3200" dirty="0"/>
              <a:t>In </a:t>
            </a:r>
            <a:r>
              <a:rPr lang="en-US" sz="3200" b="1" dirty="0">
                <a:solidFill>
                  <a:schemeClr val="bg1"/>
                </a:solidFill>
              </a:rPr>
              <a:t>PHP</a:t>
            </a:r>
            <a:r>
              <a:rPr lang="en-US" sz="3200" dirty="0">
                <a:solidFill>
                  <a:srgbClr val="F3CD60"/>
                </a:solidFill>
              </a:rPr>
              <a:t> </a:t>
            </a:r>
            <a:r>
              <a:rPr lang="en-US" sz="3200" dirty="0"/>
              <a:t>there are two operators for combining strings: </a:t>
            </a:r>
          </a:p>
          <a:p>
            <a:pPr lvl="1"/>
            <a:r>
              <a:rPr lang="en-US" sz="3200" dirty="0"/>
              <a:t> Concatenation Operator</a:t>
            </a:r>
            <a:r>
              <a:rPr lang="en-US" sz="3200" dirty="0">
                <a:solidFill>
                  <a:srgbClr val="F3CD60"/>
                </a:solidFill>
              </a:rPr>
              <a:t> </a:t>
            </a:r>
          </a:p>
          <a:p>
            <a:pPr lvl="1"/>
            <a:endParaRPr lang="en-US" sz="3200" dirty="0">
              <a:solidFill>
                <a:srgbClr val="F3CD60"/>
              </a:solidFill>
            </a:endParaRPr>
          </a:p>
          <a:p>
            <a:pPr marL="609219" lvl="1" indent="0">
              <a:buNone/>
            </a:pPr>
            <a:endParaRPr lang="en-US" sz="3200" dirty="0">
              <a:solidFill>
                <a:srgbClr val="F3CD60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3200" dirty="0">
                <a:solidFill>
                  <a:srgbClr val="F3CD60"/>
                </a:solidFill>
              </a:rPr>
              <a:t> </a:t>
            </a:r>
            <a:r>
              <a:rPr lang="en-US" sz="3200" dirty="0"/>
              <a:t>Concatenating Assignment Operator</a:t>
            </a:r>
            <a:r>
              <a:rPr lang="en-US" sz="3200" dirty="0">
                <a:solidFill>
                  <a:srgbClr val="F3CD60"/>
                </a:solidFill>
              </a:rPr>
              <a:t> </a:t>
            </a:r>
            <a:endParaRPr lang="bg-BG" sz="3200" dirty="0">
              <a:solidFill>
                <a:srgbClr val="F3CD6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51283" y="2661542"/>
            <a:ext cx="6362329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$str 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"I live in "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$str .=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"Sofia"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echo $str; 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I live in Sofia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51283" y="4800600"/>
            <a:ext cx="8742643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$str 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"My hometown is ";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$town 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"Varna";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echo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$str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 $town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 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My hometown is Varna</a:t>
            </a:r>
          </a:p>
        </p:txBody>
      </p:sp>
    </p:spTree>
    <p:extLst>
      <p:ext uri="{BB962C8B-B14F-4D97-AF65-F5344CB8AC3E}">
        <p14:creationId xmlns:p14="http://schemas.microsoft.com/office/powerpoint/2010/main" val="395897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Characters and Substrings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349875"/>
          </a:xfrm>
        </p:spPr>
        <p:txBody>
          <a:bodyPr>
            <a:normAutofit/>
          </a:bodyPr>
          <a:lstStyle/>
          <a:p>
            <a:pPr marL="457200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altLang="bg-BG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strpos</a:t>
            </a:r>
            <a:r>
              <a:rPr lang="en-US" altLang="bg-BG" sz="3200" dirty="0">
                <a:latin typeface="+mj-lt"/>
                <a:cs typeface="Consolas" panose="020B0609020204030204" pitchFamily="49" charset="0"/>
              </a:rPr>
              <a:t>($input, $find) </a:t>
            </a:r>
            <a:endParaRPr lang="en-US" altLang="bg-BG" sz="3200" noProof="1">
              <a:latin typeface="+mj-lt"/>
              <a:cs typeface="Consolas" panose="020B0609020204030204" pitchFamily="49" charset="0"/>
            </a:endParaRPr>
          </a:p>
          <a:p>
            <a:pPr marL="761947" lvl="2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altLang="bg-BG" sz="3200" dirty="0">
                <a:latin typeface="+mj-lt"/>
              </a:rPr>
              <a:t>returns the </a:t>
            </a:r>
            <a:r>
              <a:rPr lang="en-US" altLang="bg-BG" sz="3200" b="1" dirty="0">
                <a:solidFill>
                  <a:schemeClr val="bg1"/>
                </a:solidFill>
                <a:latin typeface="+mj-lt"/>
              </a:rPr>
              <a:t>index</a:t>
            </a:r>
            <a:r>
              <a:rPr lang="en-US" altLang="bg-BG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bg-BG" sz="3200" dirty="0">
                <a:latin typeface="+mj-lt"/>
              </a:rPr>
              <a:t>of the </a:t>
            </a:r>
            <a:r>
              <a:rPr lang="en-US" altLang="bg-BG" sz="3200" b="1" dirty="0">
                <a:solidFill>
                  <a:schemeClr val="bg1"/>
                </a:solidFill>
                <a:latin typeface="+mj-lt"/>
              </a:rPr>
              <a:t>first</a:t>
            </a:r>
            <a:r>
              <a:rPr lang="en-US" altLang="bg-BG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bg-BG" sz="3200" b="1" dirty="0">
                <a:solidFill>
                  <a:schemeClr val="bg1"/>
                </a:solidFill>
                <a:latin typeface="+mj-lt"/>
              </a:rPr>
              <a:t>occurrence</a:t>
            </a:r>
            <a:r>
              <a:rPr lang="en-US" altLang="bg-BG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bg-BG" sz="3200" dirty="0">
                <a:latin typeface="+mj-lt"/>
              </a:rPr>
              <a:t>of string in another</a:t>
            </a:r>
          </a:p>
          <a:p>
            <a:pPr marL="761947" lvl="2" indent="-457200">
              <a:lnSpc>
                <a:spcPct val="100000"/>
              </a:lnSpc>
              <a:buClr>
                <a:schemeClr val="tx1"/>
              </a:buClr>
              <a:buSzPct val="100000"/>
            </a:pPr>
            <a:endParaRPr lang="en-US" altLang="bg-BG" sz="3200" dirty="0">
              <a:latin typeface="+mj-lt"/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altLang="bg-BG" sz="3200" b="1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altLang="bg-BG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strstr</a:t>
            </a:r>
            <a:r>
              <a:rPr lang="en-US" altLang="bg-BG" sz="3200" dirty="0">
                <a:latin typeface="+mj-lt"/>
                <a:cs typeface="Consolas" panose="020B0609020204030204" pitchFamily="49" charset="0"/>
              </a:rPr>
              <a:t>($input, $find, [</a:t>
            </a:r>
            <a:r>
              <a:rPr lang="en-US" altLang="bg-BG" sz="3200" noProof="1">
                <a:latin typeface="+mj-lt"/>
                <a:cs typeface="Consolas" panose="020B0609020204030204" pitchFamily="49" charset="0"/>
              </a:rPr>
              <a:t>boolean</a:t>
            </a:r>
            <a:r>
              <a:rPr lang="en-US" altLang="bg-BG" sz="3200" dirty="0">
                <a:latin typeface="+mj-lt"/>
                <a:cs typeface="Consolas" panose="020B0609020204030204" pitchFamily="49" charset="0"/>
              </a:rPr>
              <a:t>])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altLang="bg-BG" sz="3200" dirty="0">
                <a:latin typeface="+mj-lt"/>
                <a:cs typeface="Consolas" panose="020B0609020204030204" pitchFamily="49" charset="0"/>
              </a:rPr>
              <a:t>f</a:t>
            </a:r>
            <a:r>
              <a:rPr lang="en-US" sz="3200" dirty="0">
                <a:latin typeface="+mj-lt"/>
              </a:rPr>
              <a:t>inds the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first</a:t>
            </a:r>
            <a:r>
              <a:rPr lang="en-US" sz="3200" dirty="0"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occurrence</a:t>
            </a:r>
            <a:r>
              <a:rPr lang="en-US" sz="3200" dirty="0">
                <a:latin typeface="+mj-lt"/>
              </a:rPr>
              <a:t> of a string and returns everything </a:t>
            </a:r>
            <a:br>
              <a:rPr lang="en-US" sz="3200" dirty="0">
                <a:latin typeface="+mj-lt"/>
              </a:rPr>
            </a:br>
            <a:r>
              <a:rPr lang="en-US" sz="3200" b="1" dirty="0">
                <a:solidFill>
                  <a:schemeClr val="bg1"/>
                </a:solidFill>
                <a:latin typeface="+mj-lt"/>
              </a:rPr>
              <a:t>before </a:t>
            </a:r>
            <a:r>
              <a:rPr lang="en-US" sz="3200" dirty="0">
                <a:latin typeface="+mj-lt"/>
              </a:rPr>
              <a:t>or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after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altLang="bg-BG" sz="3200" b="1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altLang="bg-BG" sz="3200" b="1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01894" y="2700827"/>
            <a:ext cx="890251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 = "To be or not be that is the question.";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strpos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($str, "that"); </a:t>
            </a:r>
            <a:r>
              <a:rPr lang="en-US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16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760412" y="5596427"/>
            <a:ext cx="10666024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("This is madness!\n", "is ") ;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is madness!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("This is madness!", " is", true);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</a:t>
            </a:r>
          </a:p>
        </p:txBody>
      </p:sp>
    </p:spTree>
    <p:extLst>
      <p:ext uri="{BB962C8B-B14F-4D97-AF65-F5344CB8AC3E}">
        <p14:creationId xmlns:p14="http://schemas.microsoft.com/office/powerpoint/2010/main" val="270081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Characters and Substrings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349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bg-BG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substr</a:t>
            </a:r>
            <a:r>
              <a:rPr lang="en-US" altLang="bg-BG" sz="3200" dirty="0">
                <a:latin typeface="+mj-lt"/>
                <a:cs typeface="Consolas" panose="020B0609020204030204" pitchFamily="49" charset="0"/>
              </a:rPr>
              <a:t>($</a:t>
            </a:r>
            <a:r>
              <a:rPr lang="en-US" altLang="bg-BG" sz="3200" noProof="1">
                <a:latin typeface="+mj-lt"/>
                <a:cs typeface="Consolas" panose="020B0609020204030204" pitchFamily="49" charset="0"/>
              </a:rPr>
              <a:t>str</a:t>
            </a:r>
            <a:r>
              <a:rPr lang="en-US" altLang="bg-BG" sz="3200" dirty="0">
                <a:latin typeface="+mj-lt"/>
                <a:cs typeface="Consolas" panose="020B0609020204030204" pitchFamily="49" charset="0"/>
              </a:rPr>
              <a:t>, $</a:t>
            </a:r>
            <a:r>
              <a:rPr lang="en-US" altLang="bg-BG" sz="3200" noProof="1">
                <a:latin typeface="+mj-lt"/>
                <a:cs typeface="Consolas" panose="020B0609020204030204" pitchFamily="49" charset="0"/>
              </a:rPr>
              <a:t>position</a:t>
            </a:r>
            <a:r>
              <a:rPr lang="en-US" altLang="bg-BG" sz="3200" dirty="0">
                <a:latin typeface="+mj-lt"/>
                <a:cs typeface="Consolas" panose="020B0609020204030204" pitchFamily="49" charset="0"/>
              </a:rPr>
              <a:t>, $count)</a:t>
            </a:r>
          </a:p>
          <a:p>
            <a:pPr lvl="1">
              <a:buClr>
                <a:schemeClr val="tx1"/>
              </a:buClr>
            </a:pPr>
            <a:r>
              <a:rPr lang="en-US" altLang="bg-BG" sz="3200" dirty="0">
                <a:latin typeface="+mj-lt"/>
              </a:rPr>
              <a:t> extra</a:t>
            </a:r>
            <a:r>
              <a:rPr lang="en-US" altLang="bg-BG" sz="3200" dirty="0">
                <a:solidFill>
                  <a:srgbClr val="FFFFFF"/>
                </a:solidFill>
                <a:latin typeface="+mj-lt"/>
              </a:rPr>
              <a:t>c</a:t>
            </a:r>
            <a:r>
              <a:rPr lang="en-US" altLang="bg-BG" sz="3200" dirty="0">
                <a:latin typeface="+mj-lt"/>
              </a:rPr>
              <a:t>ts </a:t>
            </a:r>
            <a:r>
              <a:rPr lang="en-US" altLang="bg-BG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$count</a:t>
            </a:r>
            <a:r>
              <a:rPr lang="en-US" altLang="bg-BG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bg-BG" sz="3200" dirty="0">
                <a:latin typeface="+mj-lt"/>
              </a:rPr>
              <a:t>characters from the start or end of a string</a:t>
            </a:r>
          </a:p>
          <a:p>
            <a:pPr>
              <a:buClr>
                <a:schemeClr val="tx1"/>
              </a:buClr>
            </a:pPr>
            <a:endParaRPr lang="en-US" altLang="bg-BG" sz="3200" dirty="0">
              <a:latin typeface="+mj-lt"/>
            </a:endParaRPr>
          </a:p>
          <a:p>
            <a:pPr>
              <a:buClr>
                <a:schemeClr val="tx1"/>
              </a:buClr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  <a:p>
            <a:pPr>
              <a:buClr>
                <a:schemeClr val="tx1"/>
              </a:buClr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$</a:t>
            </a:r>
            <a:r>
              <a:rPr lang="en-US" sz="3200" b="1" noProof="1">
                <a:solidFill>
                  <a:schemeClr val="bg1"/>
                </a:solidFill>
                <a:latin typeface="+mj-lt"/>
                <a:cs typeface="Consolas" pitchFamily="49" charset="0"/>
              </a:rPr>
              <a:t>str</a:t>
            </a:r>
            <a:r>
              <a:rPr lang="en-US" sz="3200" dirty="0">
                <a:latin typeface="+mj-lt"/>
                <a:cs typeface="Consolas" pitchFamily="49" charset="0"/>
              </a:rPr>
              <a:t>[$i]</a:t>
            </a:r>
            <a:endParaRPr lang="en-US" altLang="bg-BG" sz="3200" dirty="0">
              <a:latin typeface="+mj-lt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93812" y="2721829"/>
            <a:ext cx="7696200" cy="16215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abcdef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1) ."\n";    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bcdef</a:t>
            </a:r>
            <a:endParaRPr lang="en-US" b="1" i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-2) ."\n";   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endParaRPr lang="en-US" b="1" i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0, 3) ."\n"; 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endParaRPr lang="en-US" b="1" i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00987" y="5257800"/>
            <a:ext cx="4249552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"Apples";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str[2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 </a:t>
            </a:r>
          </a:p>
        </p:txBody>
      </p:sp>
    </p:spTree>
    <p:extLst>
      <p:ext uri="{BB962C8B-B14F-4D97-AF65-F5344CB8AC3E}">
        <p14:creationId xmlns:p14="http://schemas.microsoft.com/office/powerpoint/2010/main" val="147375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Strings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349875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strlen</a:t>
            </a:r>
            <a:r>
              <a:rPr lang="en-US" sz="3200" dirty="0">
                <a:latin typeface="+mj-lt"/>
                <a:cs typeface="Consolas" panose="020B0609020204030204" pitchFamily="49" charset="0"/>
              </a:rPr>
              <a:t>(</a:t>
            </a:r>
            <a:r>
              <a:rPr lang="en-US" sz="3200" noProof="1">
                <a:latin typeface="+mj-lt"/>
                <a:cs typeface="Consolas" panose="020B0609020204030204" pitchFamily="49" charset="0"/>
              </a:rPr>
              <a:t>$str</a:t>
            </a:r>
            <a:r>
              <a:rPr lang="en-US" sz="3200" dirty="0">
                <a:latin typeface="+mj-lt"/>
                <a:cs typeface="Consolas" panose="020B0609020204030204" pitchFamily="49" charset="0"/>
              </a:rPr>
              <a:t>) 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en-US" sz="3200" dirty="0">
                <a:latin typeface="+mj-lt"/>
                <a:cs typeface="Calibri" pitchFamily="34" charset="0"/>
              </a:rPr>
              <a:t>returns the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alibri" pitchFamily="34" charset="0"/>
              </a:rPr>
              <a:t>length</a:t>
            </a:r>
            <a:r>
              <a:rPr lang="en-US" sz="3200" dirty="0">
                <a:latin typeface="+mj-lt"/>
                <a:cs typeface="Calibri" pitchFamily="34" charset="0"/>
              </a:rPr>
              <a:t> of the string</a:t>
            </a:r>
            <a:endParaRPr lang="en-US" sz="3200" dirty="0"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</a:pPr>
            <a:endParaRPr lang="en-US" sz="3200" b="1" noProof="1">
              <a:solidFill>
                <a:schemeClr val="bg1"/>
              </a:solidFill>
              <a:latin typeface="+mj-lt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str_word_count</a:t>
            </a:r>
            <a:r>
              <a:rPr lang="en-US" sz="3200" dirty="0">
                <a:latin typeface="+mj-lt"/>
                <a:cs typeface="Consolas" panose="020B0609020204030204" pitchFamily="49" charset="0"/>
              </a:rPr>
              <a:t>(</a:t>
            </a:r>
            <a:r>
              <a:rPr lang="en-US" sz="3200" noProof="1">
                <a:latin typeface="+mj-lt"/>
                <a:cs typeface="Consolas" panose="020B0609020204030204" pitchFamily="49" charset="0"/>
              </a:rPr>
              <a:t>$str</a:t>
            </a:r>
            <a:r>
              <a:rPr lang="en-US" sz="3200" dirty="0">
                <a:latin typeface="+mj-lt"/>
                <a:cs typeface="Consolas" panose="020B0609020204030204" pitchFamily="49" charset="0"/>
              </a:rPr>
              <a:t>)</a:t>
            </a:r>
            <a:r>
              <a:rPr lang="en-US" sz="3200" b="1" dirty="0">
                <a:latin typeface="+mj-lt"/>
                <a:cs typeface="Consolas" panose="020B0609020204030204" pitchFamily="49" charset="0"/>
              </a:rPr>
              <a:t> </a:t>
            </a:r>
            <a:endParaRPr lang="en-US" sz="3200" dirty="0">
              <a:latin typeface="+mj-lt"/>
              <a:cs typeface="Consolas" panose="020B0609020204030204" pitchFamily="49" charset="0"/>
            </a:endParaRP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en-US" sz="3200" dirty="0">
                <a:latin typeface="+mj-lt"/>
                <a:cs typeface="Calibri" pitchFamily="34" charset="0"/>
              </a:rPr>
              <a:t>returns the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alibri" pitchFamily="34" charset="0"/>
              </a:rPr>
              <a:t>number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alibri" pitchFamily="34" charset="0"/>
              </a:rPr>
              <a:t>of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alibri" pitchFamily="34" charset="0"/>
              </a:rPr>
              <a:t>words</a:t>
            </a:r>
            <a:r>
              <a:rPr lang="en-US" sz="3200" dirty="0">
                <a:solidFill>
                  <a:srgbClr val="F3CD60"/>
                </a:solidFill>
                <a:latin typeface="+mj-lt"/>
                <a:cs typeface="Calibri" pitchFamily="34" charset="0"/>
              </a:rPr>
              <a:t> </a:t>
            </a:r>
            <a:r>
              <a:rPr lang="en-US" sz="3200" dirty="0">
                <a:latin typeface="+mj-lt"/>
                <a:cs typeface="Calibri" pitchFamily="34" charset="0"/>
              </a:rPr>
              <a:t>in a</a:t>
            </a:r>
            <a:r>
              <a:rPr lang="en-US" sz="3200" dirty="0">
                <a:solidFill>
                  <a:srgbClr val="F3CD60"/>
                </a:solidFill>
                <a:latin typeface="+mj-lt"/>
                <a:cs typeface="Calibri" pitchFamily="34" charset="0"/>
              </a:rPr>
              <a:t> </a:t>
            </a:r>
            <a:r>
              <a:rPr lang="en-US" sz="3200" dirty="0">
                <a:latin typeface="+mj-lt"/>
                <a:cs typeface="Calibri" pitchFamily="34" charset="0"/>
              </a:rPr>
              <a:t>text</a:t>
            </a:r>
            <a:endParaRPr lang="en-US" sz="3200" dirty="0">
              <a:latin typeface="+mj-lt"/>
            </a:endParaRPr>
          </a:p>
          <a:p>
            <a:pPr>
              <a:spcAft>
                <a:spcPts val="1200"/>
              </a:spcAft>
              <a:buClr>
                <a:schemeClr val="tx1"/>
              </a:buClr>
            </a:pPr>
            <a:endParaRPr lang="en-US" sz="3200" dirty="0">
              <a:latin typeface="+mj-lt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3200" dirty="0">
              <a:latin typeface="+mj-lt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292247" y="2590800"/>
            <a:ext cx="7545365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("Software University");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19 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292247" y="4575049"/>
            <a:ext cx="9602765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$countries = "Bulgaria, Brazil, Italy, USA, Germany";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str_word_count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($countries);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</a:t>
            </a:r>
          </a:p>
        </p:txBody>
      </p:sp>
    </p:spTree>
    <p:extLst>
      <p:ext uri="{BB962C8B-B14F-4D97-AF65-F5344CB8AC3E}">
        <p14:creationId xmlns:p14="http://schemas.microsoft.com/office/powerpoint/2010/main" val="220215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1751" y="4953000"/>
            <a:ext cx="10958928" cy="768084"/>
          </a:xfrm>
        </p:spPr>
        <p:txBody>
          <a:bodyPr/>
          <a:lstStyle/>
          <a:p>
            <a:r>
              <a:rPr lang="en-US" dirty="0"/>
              <a:t>Web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8" name="Picture 4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447800"/>
            <a:ext cx="306160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7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Character ASCII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349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ord</a:t>
            </a:r>
            <a:r>
              <a:rPr lang="en-US" sz="3200" noProof="1">
                <a:latin typeface="+mj-lt"/>
                <a:cs typeface="Consolas" panose="020B0609020204030204" pitchFamily="49" charset="0"/>
              </a:rPr>
              <a:t>($str[$i])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endParaRPr lang="en-US" sz="3200" noProof="1">
              <a:latin typeface="+mj-lt"/>
            </a:endParaRPr>
          </a:p>
          <a:p>
            <a:pPr lvl="1">
              <a:buClr>
                <a:schemeClr val="tx1"/>
              </a:buClr>
            </a:pPr>
            <a:r>
              <a:rPr lang="en-US" sz="3200" dirty="0">
                <a:latin typeface="+mj-lt"/>
              </a:rPr>
              <a:t>returns the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ASCII value</a:t>
            </a:r>
            <a:r>
              <a:rPr lang="en-US" sz="3200" dirty="0">
                <a:solidFill>
                  <a:srgbClr val="F3CD60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of the character</a:t>
            </a:r>
          </a:p>
          <a:p>
            <a:pPr marL="0" indent="0">
              <a:lnSpc>
                <a:spcPct val="200000"/>
              </a:lnSpc>
              <a:buClr>
                <a:schemeClr val="tx1"/>
              </a:buClr>
              <a:buNone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chr</a:t>
            </a:r>
            <a:r>
              <a:rPr lang="en-US" sz="3200" noProof="1">
                <a:latin typeface="+mj-lt"/>
                <a:cs typeface="Consolas" panose="020B0609020204030204" pitchFamily="49" charset="0"/>
              </a:rPr>
              <a:t>($value)</a:t>
            </a:r>
            <a:endParaRPr lang="en-US" sz="3200" noProof="1">
              <a:latin typeface="+mj-lt"/>
            </a:endParaRPr>
          </a:p>
          <a:p>
            <a:pPr lvl="1">
              <a:buClr>
                <a:schemeClr val="tx1"/>
              </a:buClr>
            </a:pPr>
            <a:r>
              <a:rPr lang="en-US" sz="3200" dirty="0">
                <a:latin typeface="+mj-lt"/>
              </a:rPr>
              <a:t> returns the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character</a:t>
            </a:r>
            <a:r>
              <a:rPr lang="en-US" sz="3200" dirty="0">
                <a:latin typeface="+mj-lt"/>
              </a:rPr>
              <a:t> by ASCII value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93812" y="2667000"/>
            <a:ext cx="57150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 = "Call me Banana-man!";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($text[8]); </a:t>
            </a:r>
            <a:r>
              <a:rPr lang="en-US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66</a:t>
            </a:r>
            <a:endParaRPr lang="en-US" b="1" i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293812" y="5104729"/>
            <a:ext cx="9525000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$letter =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(109);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"ASCII number 109 is equivalent to $letter\n" </a:t>
            </a:r>
          </a:p>
          <a:p>
            <a:r>
              <a:rPr lang="en-US" b="1" noProof="1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ASCII number 109 is equivalent to m</a:t>
            </a:r>
            <a:endParaRPr lang="en-US" b="1" i="1" noProof="1">
              <a:solidFill>
                <a:schemeClr val="accent2"/>
              </a:solidFill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35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Replacing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3026" cy="52657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altLang="bg-BG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str_replace</a:t>
            </a:r>
            <a:r>
              <a:rPr lang="en-US" altLang="bg-BG" sz="3200" dirty="0">
                <a:latin typeface="+mj-lt"/>
                <a:cs typeface="Consolas" panose="020B0609020204030204" pitchFamily="49" charset="0"/>
              </a:rPr>
              <a:t>($target, $replace, $</a:t>
            </a:r>
            <a:r>
              <a:rPr lang="en-US" altLang="bg-BG" sz="3200" noProof="1">
                <a:latin typeface="+mj-lt"/>
                <a:cs typeface="Consolas" panose="020B0609020204030204" pitchFamily="49" charset="0"/>
              </a:rPr>
              <a:t>str</a:t>
            </a:r>
            <a:r>
              <a:rPr lang="en-US" altLang="bg-BG" sz="3200" dirty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altLang="bg-BG" sz="3000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>
                <a:latin typeface="+mj-lt"/>
              </a:rPr>
              <a:t>replaces 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all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occurrences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>
                <a:latin typeface="+mj-lt"/>
              </a:rPr>
              <a:t>of the 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target</a:t>
            </a:r>
            <a:r>
              <a:rPr lang="en-US" sz="3000" dirty="0">
                <a:latin typeface="+mj-lt"/>
              </a:rPr>
              <a:t> with the 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replacement</a:t>
            </a:r>
            <a:r>
              <a:rPr lang="en-US" sz="3000" dirty="0">
                <a:latin typeface="+mj-lt"/>
              </a:rPr>
              <a:t> string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endParaRPr lang="en-US" sz="3000" dirty="0">
              <a:latin typeface="+mj-lt"/>
            </a:endParaRPr>
          </a:p>
          <a:p>
            <a:pPr marL="377887" lvl="1" indent="0">
              <a:lnSpc>
                <a:spcPct val="300000"/>
              </a:lnSpc>
              <a:buClr>
                <a:schemeClr val="tx1"/>
              </a:buClr>
              <a:buNone/>
            </a:pPr>
            <a:endParaRPr lang="en-US" sz="1100" dirty="0">
              <a:latin typeface="+mj-lt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altLang="bg-BG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str_ireplace</a:t>
            </a:r>
            <a:r>
              <a:rPr lang="en-US" altLang="bg-BG" sz="3200" dirty="0">
                <a:latin typeface="+mj-lt"/>
                <a:cs typeface="Consolas" panose="020B0609020204030204" pitchFamily="49" charset="0"/>
              </a:rPr>
              <a:t>($target, $replace, $</a:t>
            </a:r>
            <a:r>
              <a:rPr lang="en-US" altLang="bg-BG" sz="3200" noProof="1">
                <a:latin typeface="+mj-lt"/>
                <a:cs typeface="Consolas" panose="020B0609020204030204" pitchFamily="49" charset="0"/>
              </a:rPr>
              <a:t>str</a:t>
            </a:r>
            <a:r>
              <a:rPr lang="en-US" altLang="bg-BG" sz="3200" dirty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altLang="bg-BG" sz="3000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>
                <a:latin typeface="+mj-lt"/>
              </a:rPr>
              <a:t>case insensitive replacing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370012" y="5105400"/>
            <a:ext cx="76962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 = "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HaHAhaHAHhaha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iReplace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str_ireplace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("A", "o", $text);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iReplace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HoHohoHoHhoho</a:t>
            </a:r>
            <a:endParaRPr lang="en-US" b="1" i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370012" y="2601356"/>
            <a:ext cx="85344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$email = "user@mail.com";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newEmail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str_replace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pesho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$email);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newEmail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pesho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@mail.com</a:t>
            </a:r>
          </a:p>
        </p:txBody>
      </p:sp>
    </p:spTree>
    <p:extLst>
      <p:ext uri="{BB962C8B-B14F-4D97-AF65-F5344CB8AC3E}">
        <p14:creationId xmlns:p14="http://schemas.microsoft.com/office/powerpoint/2010/main" val="37271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295400"/>
            <a:ext cx="11501438" cy="5426075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altLang="bg-BG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str_split</a:t>
            </a:r>
            <a:r>
              <a:rPr lang="en-US" altLang="bg-BG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($</a:t>
            </a:r>
            <a:r>
              <a:rPr lang="en-US" altLang="bg-BG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</a:t>
            </a:r>
            <a:r>
              <a:rPr lang="en-US" altLang="bg-BG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, $</a:t>
            </a:r>
            <a:r>
              <a:rPr lang="en-US" altLang="bg-BG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length</a:t>
            </a:r>
            <a:r>
              <a:rPr lang="en-US" altLang="bg-BG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)</a:t>
            </a:r>
            <a:endParaRPr lang="en-US" altLang="bg-BG" sz="3200" dirty="0">
              <a:solidFill>
                <a:schemeClr val="bg1"/>
              </a:solidFill>
              <a:latin typeface="+mj-lt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altLang="bg-BG" sz="3000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000" dirty="0">
                <a:latin typeface="+mj-lt"/>
              </a:rPr>
              <a:t>splits each character into a string with a specified length and</a:t>
            </a:r>
            <a:br>
              <a:rPr lang="en-US" altLang="bg-BG" sz="3000" dirty="0">
                <a:latin typeface="+mj-lt"/>
              </a:rPr>
            </a:br>
            <a:r>
              <a:rPr lang="en-US" altLang="bg-BG" sz="3000" dirty="0">
                <a:latin typeface="+mj-lt"/>
              </a:rPr>
              <a:t> returns an array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altLang="bg-BG" sz="2800" dirty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  <a:spcBef>
                <a:spcPts val="2400"/>
              </a:spcBef>
              <a:buClr>
                <a:schemeClr val="tx1"/>
              </a:buClr>
            </a:pPr>
            <a:endParaRPr lang="en-US" altLang="bg-BG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altLang="bg-BG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explode</a:t>
            </a:r>
            <a:r>
              <a:rPr lang="en-US" altLang="bg-BG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($</a:t>
            </a:r>
            <a:r>
              <a:rPr lang="en-US" altLang="bg-BG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delimiter</a:t>
            </a:r>
            <a:r>
              <a:rPr lang="en-US" altLang="bg-BG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, $</a:t>
            </a:r>
            <a:r>
              <a:rPr lang="en-US" altLang="bg-BG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string</a:t>
            </a:r>
            <a:r>
              <a:rPr lang="en-US" altLang="bg-BG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)</a:t>
            </a:r>
            <a:endParaRPr lang="en-US" altLang="bg-BG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65212" y="2971912"/>
            <a:ext cx="10584912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"Hello how are you?";</a:t>
            </a:r>
          </a:p>
          <a:p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arrSplit</a:t>
            </a:r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str_split</a:t>
            </a:r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5);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var_export</a:t>
            </a:r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arrSplit</a:t>
            </a:r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200" b="1" i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( 0 =&gt; 'Hello', 1 =&gt; ' how ', 2 =&gt; 'are y', 3 =&gt; </a:t>
            </a:r>
            <a:r>
              <a:rPr lang="en-US" sz="2200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'ou?', </a:t>
            </a:r>
            <a:r>
              <a:rPr lang="en-US" sz="2200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058324" y="5294755"/>
            <a:ext cx="10591800" cy="925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var_export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explode</a:t>
            </a:r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 ", "Hello how are you?"));</a:t>
            </a:r>
            <a:endParaRPr lang="en-US" sz="2200" b="1" i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( 0 =&gt; 'Hello', 1 =&gt; 'how', 2 =&gt; 'are', 3 =&gt; 'you?', )</a:t>
            </a:r>
          </a:p>
        </p:txBody>
      </p:sp>
    </p:spTree>
    <p:extLst>
      <p:ext uri="{BB962C8B-B14F-4D97-AF65-F5344CB8AC3E}">
        <p14:creationId xmlns:p14="http://schemas.microsoft.com/office/powerpoint/2010/main" val="339559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Changing 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2657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strtolower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()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 </a:t>
            </a:r>
          </a:p>
          <a:p>
            <a:pPr>
              <a:buClr>
                <a:schemeClr val="tx1"/>
              </a:buClr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3600"/>
              </a:spcBef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strtoupper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()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3600"/>
              </a:spcBef>
              <a:buClr>
                <a:schemeClr val="tx1"/>
              </a:buClr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$</a:t>
            </a:r>
            <a:r>
              <a:rPr lang="en-US" sz="3200" b="1" noProof="1">
                <a:solidFill>
                  <a:schemeClr val="bg1"/>
                </a:solidFill>
                <a:latin typeface="+mj-lt"/>
                <a:cs typeface="Consolas" pitchFamily="49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[$i]</a:t>
            </a:r>
            <a:endParaRPr lang="en-US" sz="3200" dirty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621996" y="2015027"/>
            <a:ext cx="652981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 = "JavaScript";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strtolower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($lang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621996" y="3767627"/>
            <a:ext cx="652981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$lang = 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"php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strtoupper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($lang);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PHP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647840" y="5379495"/>
            <a:ext cx="6503972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"Hello";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'a'; 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$str; </a:t>
            </a:r>
            <a:r>
              <a:rPr lang="en-US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Hallo</a:t>
            </a:r>
          </a:p>
        </p:txBody>
      </p:sp>
    </p:spTree>
    <p:extLst>
      <p:ext uri="{BB962C8B-B14F-4D97-AF65-F5344CB8AC3E}">
        <p14:creationId xmlns:p14="http://schemas.microsoft.com/office/powerpoint/2010/main" val="330545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String Functions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349875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strcmp</a:t>
            </a:r>
            <a:r>
              <a:rPr lang="en-US" sz="3200" b="1" dirty="0">
                <a:solidFill>
                  <a:srgbClr val="FFFFFF"/>
                </a:solidFill>
                <a:latin typeface="+mj-lt"/>
                <a:cs typeface="Consolas" panose="020B0609020204030204" pitchFamily="49" charset="0"/>
              </a:rPr>
              <a:t>($string1, $string2)</a:t>
            </a:r>
            <a:endParaRPr lang="en-US" sz="3200" dirty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1">
              <a:buClr>
                <a:schemeClr val="tx1"/>
              </a:buClr>
            </a:pPr>
            <a:r>
              <a:rPr lang="en-US" sz="3000" dirty="0">
                <a:latin typeface="+mj-lt"/>
              </a:rPr>
              <a:t> performs 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case-sensitive</a:t>
            </a:r>
            <a:r>
              <a:rPr lang="en-US" sz="3000" dirty="0">
                <a:latin typeface="+mj-lt"/>
              </a:rPr>
              <a:t> comparison</a:t>
            </a:r>
          </a:p>
          <a:p>
            <a:pPr>
              <a:buClr>
                <a:schemeClr val="tx1"/>
              </a:buClr>
            </a:pPr>
            <a:endParaRPr lang="en-US" sz="3000" dirty="0">
              <a:latin typeface="+mj-lt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</a:pPr>
            <a:endParaRPr lang="en-US" altLang="bg-BG" sz="3200" b="1" dirty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</a:pPr>
            <a:r>
              <a:rPr lang="en-US" altLang="bg-BG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trim</a:t>
            </a:r>
            <a:r>
              <a:rPr lang="en-US" altLang="bg-BG" sz="3200" b="1" dirty="0">
                <a:solidFill>
                  <a:srgbClr val="FFFFFF"/>
                </a:solidFill>
                <a:latin typeface="+mj-lt"/>
                <a:cs typeface="Consolas" panose="020B0609020204030204" pitchFamily="49" charset="0"/>
              </a:rPr>
              <a:t>($text)</a:t>
            </a:r>
            <a:endParaRPr lang="en-US" altLang="bg-BG" sz="3200" dirty="0">
              <a:latin typeface="+mj-lt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2628562"/>
            <a:ext cx="11125200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 world!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 world!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0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 world!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7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 world!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-7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2" y="4855335"/>
            <a:ext cx="76200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$boo =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\"it's wide in here\"        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($boo);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"it's wide in here"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9998726" y="1916536"/>
            <a:ext cx="1886886" cy="997324"/>
          </a:xfrm>
          <a:prstGeom prst="wedgeRoundRectCallout">
            <a:avLst>
              <a:gd name="adj1" fmla="val -74291"/>
              <a:gd name="adj2" fmla="val 42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Both strings are equal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218611" y="3063352"/>
            <a:ext cx="2502459" cy="820271"/>
          </a:xfrm>
          <a:prstGeom prst="wedgeRoundRectCallout">
            <a:avLst>
              <a:gd name="adj1" fmla="val -76238"/>
              <a:gd name="adj2" fmla="val -239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String1 is longer than string2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7085012" y="3918246"/>
            <a:ext cx="2514600" cy="1034754"/>
          </a:xfrm>
          <a:prstGeom prst="wedgeRoundRectCallout">
            <a:avLst>
              <a:gd name="adj1" fmla="val -64225"/>
              <a:gd name="adj2" fmla="val -452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String1 is shorter than string2</a:t>
            </a:r>
          </a:p>
        </p:txBody>
      </p:sp>
    </p:spTree>
    <p:extLst>
      <p:ext uri="{BB962C8B-B14F-4D97-AF65-F5344CB8AC3E}">
        <p14:creationId xmlns:p14="http://schemas.microsoft.com/office/powerpoint/2010/main" val="34413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6089" y="808285"/>
            <a:ext cx="3656648" cy="3656648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398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450" y="395016"/>
            <a:ext cx="3123387" cy="38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1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2" y="4790077"/>
            <a:ext cx="9832975" cy="7747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/>
              <a:t>Conditional Statements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333694" y="5564777"/>
            <a:ext cx="9832319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/>
              <a:t>If, If-else, Switch-case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783" y="1490822"/>
            <a:ext cx="3294163" cy="2196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139841">
            <a:off x="5995444" y="1885363"/>
            <a:ext cx="508821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IF</a:t>
            </a:r>
            <a:endParaRPr lang="bg-BG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412434">
            <a:off x="4799729" y="2258572"/>
            <a:ext cx="1150022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ELSE IF</a:t>
            </a:r>
            <a:endParaRPr lang="bg-BG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1293243">
            <a:off x="5921896" y="2727527"/>
            <a:ext cx="863085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ELSE</a:t>
            </a:r>
            <a:endParaRPr lang="bg-BG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7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PHP implements the classic </a:t>
            </a:r>
            <a:r>
              <a:rPr lang="en-US" sz="3200" b="1" dirty="0">
                <a:solidFill>
                  <a:schemeClr val="bg1"/>
                </a:solidFill>
                <a:cs typeface="Consolas" panose="020B0609020204030204" pitchFamily="49" charset="0"/>
              </a:rPr>
              <a:t>if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anose="020B0609020204030204" pitchFamily="49" charset="0"/>
              </a:rPr>
              <a:t>if-else</a:t>
            </a:r>
            <a:r>
              <a:rPr lang="en-US" sz="3200" dirty="0"/>
              <a:t> statements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and If-else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2438400"/>
            <a:ext cx="6400800" cy="30688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tx1"/>
                </a:solidFill>
                <a:effectLst/>
              </a:rPr>
              <a:t>$number = 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>
              <a:solidFill>
                <a:srgbClr val="FBEEC9"/>
              </a:solidFill>
              <a:effectLst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bg1"/>
                </a:solidFill>
                <a:effectLst/>
              </a:rPr>
              <a:t>if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($number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tx1"/>
                </a:solidFill>
                <a:effectLst/>
              </a:rPr>
              <a:t>    echo "This number is even.";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tx1"/>
                </a:solidFill>
                <a:effectLst/>
              </a:rPr>
              <a:t>}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</a:rPr>
              <a:t>else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tx1"/>
                </a:solidFill>
                <a:effectLst/>
              </a:rPr>
              <a:t>    echo "This number is odd.";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743200"/>
            <a:ext cx="3824803" cy="1195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5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PHP offers an alternative syntax for the </a:t>
            </a:r>
            <a:r>
              <a:rPr lang="en-US" sz="3200" b="1" dirty="0">
                <a:solidFill>
                  <a:schemeClr val="bg1"/>
                </a:solidFill>
              </a:rPr>
              <a:t>if</a:t>
            </a:r>
            <a:r>
              <a:rPr lang="en-US" sz="3200" dirty="0"/>
              <a:t>-statement: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and If-else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36612" y="2286000"/>
            <a:ext cx="5929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$a = 5;</a:t>
            </a:r>
            <a:endParaRPr lang="en-US" sz="2400" b="1" noProof="1">
              <a:solidFill>
                <a:srgbClr val="FBEEC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($a == 5)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	echo "a equals 5";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	echo "...";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elseif</a:t>
            </a:r>
            <a:r>
              <a:rPr lang="en-US" sz="24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($a == 6)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	echo "a equals 6";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	echo "!!!";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echo "a is neither 5 nor 6";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2667000"/>
            <a:ext cx="4053000" cy="1379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96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Selects the </a:t>
            </a:r>
            <a:r>
              <a:rPr lang="en-US" sz="3200" b="1" dirty="0">
                <a:solidFill>
                  <a:schemeClr val="bg1"/>
                </a:solidFill>
              </a:rPr>
              <a:t>case</a:t>
            </a:r>
            <a:r>
              <a:rPr lang="en-US" sz="3200" dirty="0"/>
              <a:t> which matches the value of the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switch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expression and executes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500872" y="2496058"/>
            <a:ext cx="7106117" cy="4114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bg1"/>
                </a:solidFill>
                <a:effectLst/>
              </a:rPr>
              <a:t>switch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($day)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rgbClr val="FBEEC9"/>
                </a:solidFill>
                <a:effectLst/>
              </a:rPr>
              <a:t>	</a:t>
            </a:r>
            <a:r>
              <a:rPr lang="en-US" sz="2400" dirty="0">
                <a:solidFill>
                  <a:schemeClr val="bg1"/>
                </a:solidFill>
                <a:effectLst/>
              </a:rPr>
              <a:t>case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1: echo('Monday'); </a:t>
            </a:r>
            <a:r>
              <a:rPr lang="en-US" sz="2400" dirty="0">
                <a:solidFill>
                  <a:schemeClr val="bg1"/>
                </a:solidFill>
                <a:effectLst/>
              </a:rPr>
              <a:t>break</a:t>
            </a:r>
            <a:r>
              <a:rPr lang="en-US" sz="2400" dirty="0">
                <a:solidFill>
                  <a:schemeClr val="tx1"/>
                </a:solidFill>
                <a:effectLst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rgbClr val="FBEEC9"/>
                </a:solidFill>
                <a:effectLst/>
              </a:rPr>
              <a:t>	</a:t>
            </a:r>
            <a:r>
              <a:rPr lang="en-US" sz="2400" dirty="0">
                <a:solidFill>
                  <a:schemeClr val="bg1"/>
                </a:solidFill>
                <a:effectLst/>
              </a:rPr>
              <a:t>case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2: echo('Tuesday'); </a:t>
            </a:r>
            <a:r>
              <a:rPr lang="en-US" sz="2400" dirty="0">
                <a:solidFill>
                  <a:schemeClr val="bg1"/>
                </a:solidFill>
                <a:effectLst/>
              </a:rPr>
              <a:t>break</a:t>
            </a:r>
            <a:r>
              <a:rPr lang="en-US" sz="2400" dirty="0">
                <a:solidFill>
                  <a:schemeClr val="tx1"/>
                </a:solidFill>
                <a:effectLst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rgbClr val="FBEEC9"/>
                </a:solidFill>
                <a:effectLst/>
              </a:rPr>
              <a:t>	</a:t>
            </a:r>
            <a:r>
              <a:rPr lang="en-US" sz="2400" dirty="0">
                <a:solidFill>
                  <a:schemeClr val="bg1"/>
                </a:solidFill>
                <a:effectLst/>
              </a:rPr>
              <a:t>case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3: echo('Wednesday'); </a:t>
            </a:r>
            <a:r>
              <a:rPr lang="en-US" sz="2400" dirty="0">
                <a:solidFill>
                  <a:schemeClr val="bg1"/>
                </a:solidFill>
                <a:effectLst/>
              </a:rPr>
              <a:t>break</a:t>
            </a:r>
            <a:r>
              <a:rPr lang="en-US" sz="2400" dirty="0">
                <a:solidFill>
                  <a:schemeClr val="tx1"/>
                </a:solidFill>
                <a:effectLst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rgbClr val="FBEEC9"/>
                </a:solidFill>
                <a:effectLst/>
              </a:rPr>
              <a:t>	</a:t>
            </a:r>
            <a:r>
              <a:rPr lang="en-US" sz="2400" dirty="0">
                <a:solidFill>
                  <a:schemeClr val="bg1"/>
                </a:solidFill>
                <a:effectLst/>
              </a:rPr>
              <a:t>case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4: echo('Thursday'); </a:t>
            </a:r>
            <a:r>
              <a:rPr lang="en-US" sz="2400" dirty="0">
                <a:solidFill>
                  <a:schemeClr val="bg1"/>
                </a:solidFill>
                <a:effectLst/>
              </a:rPr>
              <a:t>break</a:t>
            </a:r>
            <a:r>
              <a:rPr lang="en-US" sz="2400" dirty="0">
                <a:solidFill>
                  <a:schemeClr val="tx1"/>
                </a:solidFill>
                <a:effectLst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rgbClr val="FBEEC9"/>
                </a:solidFill>
                <a:effectLst/>
              </a:rPr>
              <a:t>	</a:t>
            </a:r>
            <a:r>
              <a:rPr lang="en-US" sz="2400" dirty="0">
                <a:solidFill>
                  <a:schemeClr val="bg1"/>
                </a:solidFill>
                <a:effectLst/>
              </a:rPr>
              <a:t>case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5: echo('Friday'); </a:t>
            </a:r>
            <a:r>
              <a:rPr lang="en-US" sz="2400" dirty="0">
                <a:solidFill>
                  <a:schemeClr val="bg1"/>
                </a:solidFill>
                <a:effectLst/>
              </a:rPr>
              <a:t>break</a:t>
            </a:r>
            <a:r>
              <a:rPr lang="en-US" sz="2400" dirty="0">
                <a:solidFill>
                  <a:schemeClr val="tx1"/>
                </a:solidFill>
                <a:effectLst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rgbClr val="FBEEC9"/>
                </a:solidFill>
                <a:effectLst/>
              </a:rPr>
              <a:t>	</a:t>
            </a:r>
            <a:r>
              <a:rPr lang="en-US" sz="2400" dirty="0">
                <a:solidFill>
                  <a:schemeClr val="bg1"/>
                </a:solidFill>
                <a:effectLst/>
              </a:rPr>
              <a:t>case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6: echo('Saturday'); </a:t>
            </a:r>
            <a:r>
              <a:rPr lang="en-US" sz="2400" dirty="0">
                <a:solidFill>
                  <a:schemeClr val="bg1"/>
                </a:solidFill>
                <a:effectLst/>
              </a:rPr>
              <a:t>break</a:t>
            </a:r>
            <a:r>
              <a:rPr lang="en-US" sz="2400" dirty="0">
                <a:solidFill>
                  <a:schemeClr val="tx1"/>
                </a:solidFill>
                <a:effectLst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rgbClr val="FBEEC9"/>
                </a:solidFill>
                <a:effectLst/>
              </a:rPr>
              <a:t>	</a:t>
            </a:r>
            <a:r>
              <a:rPr lang="en-US" sz="2400" dirty="0">
                <a:solidFill>
                  <a:schemeClr val="bg1"/>
                </a:solidFill>
                <a:effectLst/>
              </a:rPr>
              <a:t>case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7: echo('Sunday'); </a:t>
            </a:r>
            <a:r>
              <a:rPr lang="en-US" sz="2400" dirty="0">
                <a:solidFill>
                  <a:schemeClr val="bg1"/>
                </a:solidFill>
                <a:effectLst/>
              </a:rPr>
              <a:t>break</a:t>
            </a:r>
            <a:r>
              <a:rPr lang="en-US" sz="2400" dirty="0">
                <a:solidFill>
                  <a:schemeClr val="tx1"/>
                </a:solidFill>
                <a:effectLst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rgbClr val="FBEEC9"/>
                </a:solidFill>
                <a:effectLst/>
              </a:rPr>
              <a:t>	</a:t>
            </a:r>
            <a:r>
              <a:rPr lang="en-US" sz="2400" dirty="0">
                <a:solidFill>
                  <a:schemeClr val="bg1"/>
                </a:solidFill>
                <a:effectLst/>
              </a:rPr>
              <a:t>default</a:t>
            </a:r>
            <a:r>
              <a:rPr lang="en-US" sz="2400" dirty="0">
                <a:solidFill>
                  <a:schemeClr val="tx1"/>
                </a:solidFill>
                <a:effectLst/>
              </a:rPr>
              <a:t>:</a:t>
            </a:r>
            <a:r>
              <a:rPr lang="en-US" sz="2400" dirty="0">
                <a:solidFill>
                  <a:srgbClr val="FBEEC9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echo('Error!'); </a:t>
            </a:r>
            <a:r>
              <a:rPr lang="en-US" sz="2400" dirty="0">
                <a:solidFill>
                  <a:schemeClr val="bg1"/>
                </a:solidFill>
                <a:effectLst/>
              </a:rPr>
              <a:t>break</a:t>
            </a:r>
            <a:r>
              <a:rPr lang="en-US" sz="2400" dirty="0">
                <a:solidFill>
                  <a:schemeClr val="tx1"/>
                </a:solidFill>
                <a:effectLst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498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7079" y="2855737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9154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3899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7079" y="2516179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50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3812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5087" y="4355956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0264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9" y="1997870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88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739112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7" y="3697762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9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582430" y="1122882"/>
            <a:ext cx="291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Technology - PHP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7448" y="251460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6412" y="3411337"/>
            <a:ext cx="531398" cy="1303238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49572" y="4748845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3669" y="3411337"/>
            <a:ext cx="626714" cy="90414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4185" y="1518495"/>
            <a:ext cx="2263324" cy="22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0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PHP offers an alternative syntax for the </a:t>
            </a:r>
            <a:r>
              <a:rPr lang="en-US" sz="3200" b="1" dirty="0">
                <a:solidFill>
                  <a:schemeClr val="bg1"/>
                </a:solidFill>
                <a:cs typeface="Consolas" panose="020B0609020204030204" pitchFamily="49" charset="0"/>
              </a:rPr>
              <a:t>switch</a:t>
            </a:r>
            <a:r>
              <a:rPr lang="en-US" sz="3200" dirty="0"/>
              <a:t> constructs: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1720840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996312" y="2182505"/>
            <a:ext cx="61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$variable = 2;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rgbClr val="FBEEC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sz="24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($variable):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echo "&lt;div&gt;News&lt;/div&gt;";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echo "&lt;div&gt;Forum&lt;/div&gt;";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endswitch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344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6089" y="808285"/>
            <a:ext cx="3656648" cy="3656648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398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450" y="395016"/>
            <a:ext cx="3123387" cy="38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6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1451" y="4921253"/>
            <a:ext cx="10958928" cy="767884"/>
          </a:xfrm>
        </p:spPr>
        <p:txBody>
          <a:bodyPr/>
          <a:lstStyle/>
          <a:p>
            <a:r>
              <a:rPr lang="en-GB" dirty="0"/>
              <a:t>Loops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58726" y="6396853"/>
            <a:ext cx="428513" cy="30789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33" y="1476883"/>
            <a:ext cx="2437765" cy="2437765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065212" y="5562600"/>
            <a:ext cx="9832319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/>
              <a:t>While, Do-while, For, Foreach</a:t>
            </a:r>
          </a:p>
        </p:txBody>
      </p:sp>
    </p:spTree>
    <p:extLst>
      <p:ext uri="{BB962C8B-B14F-4D97-AF65-F5344CB8AC3E}">
        <p14:creationId xmlns:p14="http://schemas.microsoft.com/office/powerpoint/2010/main" val="25635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34987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While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loops repeat a block of code if and as long as a certain </a:t>
            </a:r>
            <a:br>
              <a:rPr lang="en-US" sz="3200" dirty="0"/>
            </a:br>
            <a:r>
              <a:rPr lang="en-US" sz="3200" dirty="0"/>
              <a:t>condition is true: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60412" y="2667000"/>
            <a:ext cx="8229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$i = 0;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$num = 50;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 ($i &lt; 10){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	$num--;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	$i++;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echo "Loop stopped at i= $i and num = $num";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24" y="3093042"/>
            <a:ext cx="3990975" cy="12346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67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Do-while Loop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34987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Do-while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loop executes a block of code at least once		</a:t>
            </a:r>
          </a:p>
          <a:p>
            <a:pPr lvl="1"/>
            <a:r>
              <a:rPr lang="en-US" sz="3000" dirty="0"/>
              <a:t>It then continues to loop through the code as long as a certain </a:t>
            </a:r>
            <a:br>
              <a:rPr lang="en-US" sz="3000" dirty="0"/>
            </a:br>
            <a:r>
              <a:rPr lang="en-US" sz="3000" dirty="0"/>
              <a:t>condition is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82473" y="3052369"/>
            <a:ext cx="4800602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$i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echo $i . " ";</a:t>
            </a:r>
            <a:endParaRPr lang="pt-BR" sz="2400" b="1" i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$i--;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} </a:t>
            </a: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 ($i &gt; 0);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5591" y="5829426"/>
            <a:ext cx="396744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10 9 8 7 6 5 4 3 2 1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416903" y="3052369"/>
            <a:ext cx="4800602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$i = -6;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echo $i . " ";</a:t>
            </a:r>
            <a:endParaRPr lang="pt-BR" sz="2400" b="1" i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$i--;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} </a:t>
            </a: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 ($i &gt; 0);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97446" y="5829426"/>
            <a:ext cx="223951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000" b="1" noProof="1">
                <a:latin typeface="Consolas" pitchFamily="49" charset="0"/>
                <a:cs typeface="Consolas" pitchFamily="49" charset="0"/>
              </a:rPr>
              <a:t>-6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3116074" y="5178532"/>
            <a:ext cx="533400" cy="48201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8550504" y="5178532"/>
            <a:ext cx="533400" cy="48201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238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349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For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loop executes a block of code a specified number of times</a:t>
            </a:r>
          </a:p>
          <a:p>
            <a:pPr marL="0" indent="0">
              <a:buNone/>
            </a:pPr>
            <a:endParaRPr lang="bg-BG" sz="32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45024" y="2712501"/>
            <a:ext cx="492078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($i=0; $i&lt;=10; $i++){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echo $i . " ";</a:t>
            </a:r>
            <a:endParaRPr lang="pt-BR" sz="2400" b="1" i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45025" y="4796060"/>
            <a:ext cx="492078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0 1 2 3 4 5 6 7 8 9 10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6379454" y="2712501"/>
            <a:ext cx="497275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($i=10; $i&lt;=0; $i--){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echo $i . " ";</a:t>
            </a:r>
            <a:endParaRPr lang="pt-BR" sz="2400" b="1" i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379453" y="4796135"/>
            <a:ext cx="497275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10 9 8 7 6 5 4 3 2 1 0</a:t>
            </a:r>
            <a:endParaRPr lang="pt-BR" sz="24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3138717" y="4080856"/>
            <a:ext cx="533400" cy="48201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8606509" y="4080856"/>
            <a:ext cx="533400" cy="48201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52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1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For-Loop – Alternative Syntax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1600"/>
            <a:ext cx="11501438" cy="5181600"/>
          </a:xfrm>
        </p:spPr>
        <p:txBody>
          <a:bodyPr>
            <a:normAutofit/>
          </a:bodyPr>
          <a:lstStyle/>
          <a:p>
            <a:r>
              <a:rPr lang="en-US" sz="3200" dirty="0"/>
              <a:t>Printing blocks of different colors: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01702" y="2031087"/>
            <a:ext cx="10385422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($r=0, $g=0, $b=0; $r &lt; 256; $r+=16, $g+=8, $b+=4) 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$color = "#"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str_pad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dechex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($r), 2, '0')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str_pad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dechex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($g), 2, '0')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str_pad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dechex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($b), 2, '0');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&lt;div style="width:400px;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background-color:&lt;?= $color ?&gt;"&gt; &lt;?= $color ?&gt;&lt;/div&gt;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&lt;?php endfor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?&gt;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4189412" y="4469819"/>
            <a:ext cx="4473702" cy="483181"/>
          </a:xfrm>
          <a:prstGeom prst="wedgeRoundRectCallout">
            <a:avLst>
              <a:gd name="adj1" fmla="val -55284"/>
              <a:gd name="adj2" fmla="val -548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converts decimal to hexadecimal</a:t>
            </a:r>
          </a:p>
        </p:txBody>
      </p:sp>
    </p:spTree>
    <p:extLst>
      <p:ext uri="{BB962C8B-B14F-4D97-AF65-F5344CB8AC3E}">
        <p14:creationId xmlns:p14="http://schemas.microsoft.com/office/powerpoint/2010/main" val="27435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Colorful Numbers 1 … 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570537"/>
          </a:xfrm>
        </p:spPr>
        <p:txBody>
          <a:bodyPr/>
          <a:lstStyle/>
          <a:p>
            <a:r>
              <a:rPr lang="en-US" dirty="0"/>
              <a:t>Print all the numbers from 1 to n</a:t>
            </a:r>
          </a:p>
          <a:p>
            <a:pPr lvl="1"/>
            <a:r>
              <a:rPr lang="en-US" dirty="0"/>
              <a:t>Return a string holding HTML list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Display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sz="30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, even lines in </a:t>
            </a:r>
            <a:r>
              <a:rPr lang="en-US" sz="30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green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31327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252061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Colorful Numbers 1 … 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37147"/>
            <a:ext cx="8317223" cy="47826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latin typeface="Consolas" pitchFamily="49" charset="0"/>
                <a:cs typeface="Consolas" pitchFamily="49" charset="0"/>
              </a:rPr>
              <a:t>$n = 10;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latin typeface="Consolas" pitchFamily="49" charset="0"/>
                <a:cs typeface="Consolas" pitchFamily="49" charset="0"/>
              </a:rPr>
              <a:t>$html = 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&lt;ul&gt;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latin typeface="Consolas" pitchFamily="49" charset="0"/>
                <a:cs typeface="Consolas" pitchFamily="49" charset="0"/>
              </a:rPr>
              <a:t>for ($i = 1; $i &lt;= $n; $i++)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$color = 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'blue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if ($i % 2 != 0)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latin typeface="Consolas" pitchFamily="49" charset="0"/>
                <a:cs typeface="Consolas" pitchFamily="49" charset="0"/>
              </a:rPr>
              <a:t>    $color = 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'green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latin typeface="Consolas" pitchFamily="49" charset="0"/>
                <a:cs typeface="Consolas" pitchFamily="49" charset="0"/>
              </a:rPr>
              <a:t>  $html .=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&lt;li&gt;&lt;span style='color:</a:t>
            </a:r>
            <a:b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</a:b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$color'&gt;$i&lt;/span&gt;&lt;/li&gt;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latin typeface="Consolas" pitchFamily="49" charset="0"/>
                <a:cs typeface="Consolas" pitchFamily="49" charset="0"/>
              </a:rPr>
              <a:t>$html .=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&lt;/ul&gt;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216" y="1252176"/>
            <a:ext cx="2047875" cy="4086225"/>
          </a:xfrm>
          <a:prstGeom prst="roundRect">
            <a:avLst>
              <a:gd name="adj" fmla="val 1456"/>
            </a:avLst>
          </a:prstGeom>
        </p:spPr>
      </p:pic>
      <p:sp>
        <p:nvSpPr>
          <p:cNvPr id="12" name="Arrow: Bent 11"/>
          <p:cNvSpPr/>
          <p:nvPr/>
        </p:nvSpPr>
        <p:spPr>
          <a:xfrm>
            <a:off x="8590291" y="3048000"/>
            <a:ext cx="838200" cy="914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87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6089" y="808285"/>
            <a:ext cx="3656648" cy="3656648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398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450" y="395016"/>
            <a:ext cx="3123387" cy="38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8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Development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726909"/>
            <a:ext cx="10958928" cy="499819"/>
          </a:xfrm>
        </p:spPr>
        <p:txBody>
          <a:bodyPr/>
          <a:lstStyle/>
          <a:p>
            <a:r>
              <a:rPr lang="en-US" dirty="0"/>
              <a:t>XAMPP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561" y="1524000"/>
            <a:ext cx="1973704" cy="2400452"/>
          </a:xfrm>
          <a:prstGeom prst="roundRect">
            <a:avLst>
              <a:gd name="adj" fmla="val 2374"/>
            </a:avLst>
          </a:prstGeom>
        </p:spPr>
      </p:pic>
    </p:spTree>
    <p:extLst>
      <p:ext uri="{BB962C8B-B14F-4D97-AF65-F5344CB8AC3E}">
        <p14:creationId xmlns:p14="http://schemas.microsoft.com/office/powerpoint/2010/main" val="281294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2931" y="1724211"/>
            <a:ext cx="11449179" cy="4980977"/>
          </a:xfrm>
          <a:prstGeom prst="rect">
            <a:avLst/>
          </a:prstGeom>
        </p:spPr>
        <p:txBody>
          <a:bodyPr vert="horz" lIns="107972" tIns="35991" rIns="107972" bIns="35991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199" dirty="0">
                <a:solidFill>
                  <a:schemeClr val="bg2"/>
                </a:solidFill>
              </a:rPr>
              <a:t>PHP dynamic data types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2999" dirty="0">
                <a:solidFill>
                  <a:schemeClr val="bg2"/>
                </a:solidFill>
              </a:rPr>
              <a:t>number, string, boolean, null, others</a:t>
            </a:r>
            <a:endParaRPr lang="bg-BG" sz="2999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199" dirty="0">
                <a:solidFill>
                  <a:schemeClr val="bg2"/>
                </a:solidFill>
              </a:rPr>
              <a:t>Strings are sequences of characters. </a:t>
            </a:r>
            <a:endParaRPr lang="bg-BG" sz="3199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199" dirty="0">
                <a:solidFill>
                  <a:schemeClr val="bg2"/>
                </a:solidFill>
              </a:rPr>
              <a:t>Conditional statements execute some code </a:t>
            </a:r>
            <a:br>
              <a:rPr lang="en-US" sz="3199" dirty="0">
                <a:solidFill>
                  <a:schemeClr val="bg2"/>
                </a:solidFill>
              </a:rPr>
            </a:br>
            <a:r>
              <a:rPr lang="en-US" sz="3199" dirty="0">
                <a:solidFill>
                  <a:schemeClr val="bg2"/>
                </a:solidFill>
              </a:rPr>
              <a:t>if the condition is true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199" dirty="0">
                <a:solidFill>
                  <a:schemeClr val="bg2"/>
                </a:solidFill>
              </a:rPr>
              <a:t>If, if-else, switch-case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199" dirty="0">
                <a:solidFill>
                  <a:schemeClr val="bg2"/>
                </a:solidFill>
              </a:rPr>
              <a:t>Loops execute a block of code a specified </a:t>
            </a:r>
            <a:br>
              <a:rPr lang="en-US" sz="3199" dirty="0">
                <a:solidFill>
                  <a:schemeClr val="bg2"/>
                </a:solidFill>
              </a:rPr>
            </a:br>
            <a:r>
              <a:rPr lang="en-US" sz="3199" dirty="0">
                <a:solidFill>
                  <a:schemeClr val="bg2"/>
                </a:solidFill>
              </a:rPr>
              <a:t>number of times 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199" dirty="0">
                <a:solidFill>
                  <a:schemeClr val="bg2"/>
                </a:solidFill>
              </a:rPr>
              <a:t>While, do-while, for</a:t>
            </a:r>
          </a:p>
        </p:txBody>
      </p:sp>
    </p:spTree>
    <p:extLst>
      <p:ext uri="{BB962C8B-B14F-4D97-AF65-F5344CB8AC3E}">
        <p14:creationId xmlns:p14="http://schemas.microsoft.com/office/powerpoint/2010/main" val="27163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https://softuni.bg/courses/php-basics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XAMPP (/ˈzæmp/ or /ˈɛks.æmp/)</a:t>
            </a:r>
          </a:p>
          <a:p>
            <a:pPr lvl="1"/>
            <a:r>
              <a:rPr lang="en-US" dirty="0"/>
              <a:t>PHP + MySQL + Apache + tools</a:t>
            </a:r>
          </a:p>
          <a:p>
            <a:pPr lvl="1"/>
            <a:r>
              <a:rPr lang="en-US" dirty="0"/>
              <a:t>Free, open source software package</a:t>
            </a:r>
          </a:p>
          <a:p>
            <a:pPr lvl="1"/>
            <a:r>
              <a:rPr lang="en-US" dirty="0"/>
              <a:t>Runs on Windows, Linux and Mac OS X</a:t>
            </a:r>
          </a:p>
          <a:p>
            <a:pPr lvl="1"/>
            <a:r>
              <a:rPr lang="en-US" dirty="0"/>
              <a:t>Apache Web server + OpenSSL</a:t>
            </a:r>
          </a:p>
          <a:p>
            <a:pPr lvl="1"/>
            <a:r>
              <a:rPr lang="en-US" dirty="0"/>
              <a:t>MySQL database + phpMyAdmin</a:t>
            </a:r>
          </a:p>
          <a:p>
            <a:pPr lvl="1"/>
            <a:r>
              <a:rPr lang="en-US" dirty="0"/>
              <a:t>Scripting languages: PHP and Perl</a:t>
            </a:r>
          </a:p>
          <a:p>
            <a:pPr lvl="1"/>
            <a:r>
              <a:rPr lang="en-US" dirty="0"/>
              <a:t>Admin panel for simplified administration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1752600"/>
            <a:ext cx="2507104" cy="3049182"/>
          </a:xfrm>
          <a:prstGeom prst="roundRect">
            <a:avLst>
              <a:gd name="adj" fmla="val 2374"/>
            </a:avLst>
          </a:prstGeom>
        </p:spPr>
      </p:pic>
    </p:spTree>
    <p:extLst>
      <p:ext uri="{BB962C8B-B14F-4D97-AF65-F5344CB8AC3E}">
        <p14:creationId xmlns:p14="http://schemas.microsoft.com/office/powerpoint/2010/main" val="41008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377950"/>
            <a:ext cx="11501438" cy="5343525"/>
          </a:xfrm>
        </p:spPr>
        <p:txBody>
          <a:bodyPr>
            <a:normAutofit/>
          </a:bodyPr>
          <a:lstStyle/>
          <a:p>
            <a:r>
              <a:rPr lang="en-US" sz="3200" dirty="0"/>
              <a:t>Downloading XAMPP:</a:t>
            </a:r>
          </a:p>
          <a:p>
            <a:pPr lvl="1"/>
            <a:r>
              <a:rPr lang="en-US" sz="3200" b="1" u="sng" dirty="0">
                <a:hlinkClick r:id="rId2"/>
              </a:rPr>
              <a:t>https://www.apachefriends.org/download.html</a:t>
            </a:r>
            <a:endParaRPr lang="en-US" sz="3200" b="1" u="sng" dirty="0"/>
          </a:p>
          <a:p>
            <a:pPr>
              <a:spcBef>
                <a:spcPts val="1800"/>
              </a:spcBef>
            </a:pPr>
            <a:r>
              <a:rPr lang="en-US" sz="3200" dirty="0"/>
              <a:t>Installing XAMPP for Windows:</a:t>
            </a:r>
          </a:p>
          <a:p>
            <a:pPr lvl="1"/>
            <a:r>
              <a:rPr lang="en-US" sz="3200" dirty="0"/>
              <a:t>Download the installer (run it as administrator)</a:t>
            </a:r>
          </a:p>
          <a:p>
            <a:pPr lvl="1"/>
            <a:r>
              <a:rPr lang="en-US" sz="3200" dirty="0"/>
              <a:t>Usual Windows installation: Next -&gt; Next -&gt; Finish</a:t>
            </a:r>
          </a:p>
          <a:p>
            <a:pPr>
              <a:spcBef>
                <a:spcPts val="1800"/>
              </a:spcBef>
            </a:pPr>
            <a:r>
              <a:rPr lang="en-US" sz="3200" dirty="0"/>
              <a:t>Running XAMPP</a:t>
            </a:r>
          </a:p>
          <a:p>
            <a:pPr lvl="1"/>
            <a:r>
              <a:rPr lang="en-US" sz="3200" dirty="0"/>
              <a:t>XAMPP start as a tray icon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38" y="1219200"/>
            <a:ext cx="4153329" cy="834777"/>
          </a:xfrm>
          <a:prstGeom prst="roundRect">
            <a:avLst>
              <a:gd name="adj" fmla="val 60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27" y="3048000"/>
            <a:ext cx="1960585" cy="32507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11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Directories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570537"/>
          </a:xfrm>
        </p:spPr>
        <p:txBody>
          <a:bodyPr>
            <a:normAutofit/>
          </a:bodyPr>
          <a:lstStyle/>
          <a:p>
            <a:r>
              <a:rPr lang="en-US" dirty="0"/>
              <a:t>Location of public HTML files (document root)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./htdocs</a:t>
            </a:r>
            <a:endParaRPr lang="en-US" dirty="0"/>
          </a:p>
          <a:p>
            <a:r>
              <a:rPr lang="en-US" dirty="0"/>
              <a:t>Location of Apache Web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./apache</a:t>
            </a:r>
            <a:endParaRPr lang="en-US" dirty="0"/>
          </a:p>
          <a:p>
            <a:r>
              <a:rPr lang="en-US" dirty="0"/>
              <a:t>Location of PHP interpreter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./php</a:t>
            </a:r>
            <a:endParaRPr lang="en-US" dirty="0"/>
          </a:p>
          <a:p>
            <a:r>
              <a:rPr lang="en-US" dirty="0"/>
              <a:t>Location of MySQL database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./mysql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233" y="1226894"/>
            <a:ext cx="1969179" cy="5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2301</TotalTime>
  <Words>3116</Words>
  <Application>Microsoft Office PowerPoint</Application>
  <PresentationFormat>Custom</PresentationFormat>
  <Paragraphs>631</Paragraphs>
  <Slides>65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PHP Basic Syntax</vt:lpstr>
      <vt:lpstr>Table of Contents</vt:lpstr>
      <vt:lpstr>Have a Question?</vt:lpstr>
      <vt:lpstr>PowerPoint Presentation</vt:lpstr>
      <vt:lpstr>Web Server Work Model</vt:lpstr>
      <vt:lpstr>PowerPoint Presentation</vt:lpstr>
      <vt:lpstr>What is XAMPP?</vt:lpstr>
      <vt:lpstr>XAMPP</vt:lpstr>
      <vt:lpstr>XAMPP Directories</vt:lpstr>
      <vt:lpstr>XAMPP Configuration Files</vt:lpstr>
      <vt:lpstr>PowerPoint Presentation</vt:lpstr>
      <vt:lpstr>PHP Storm</vt:lpstr>
      <vt:lpstr>NetBeans for PHP</vt:lpstr>
      <vt:lpstr>Eclipse PDT / Aptana Studio</vt:lpstr>
      <vt:lpstr>What is PHP?</vt:lpstr>
      <vt:lpstr>What is PHP?</vt:lpstr>
      <vt:lpstr>Mixing PHP and HTML</vt:lpstr>
      <vt:lpstr>Declaring and Using Variables</vt:lpstr>
      <vt:lpstr>What Is a Variable?</vt:lpstr>
      <vt:lpstr>Variable Characteristics</vt:lpstr>
      <vt:lpstr>Data Types in PHP</vt:lpstr>
      <vt:lpstr>What Is a Data Type?</vt:lpstr>
      <vt:lpstr>PHP Data Types</vt:lpstr>
      <vt:lpstr>Integer Numbers</vt:lpstr>
      <vt:lpstr>Floating-Point Numbers</vt:lpstr>
      <vt:lpstr>Numbers Conversion</vt:lpstr>
      <vt:lpstr>The Boolean Data Type</vt:lpstr>
      <vt:lpstr>The String Data Type</vt:lpstr>
      <vt:lpstr>Variable Interpolation</vt:lpstr>
      <vt:lpstr>Null Value</vt:lpstr>
      <vt:lpstr>Checking the Type of a Variable</vt:lpstr>
      <vt:lpstr>Expressions</vt:lpstr>
      <vt:lpstr>PowerPoint Presentation</vt:lpstr>
      <vt:lpstr>Strings</vt:lpstr>
      <vt:lpstr>PowerPoint Presentation</vt:lpstr>
      <vt:lpstr>String Concatenation</vt:lpstr>
      <vt:lpstr>Accessing Characters and Substrings</vt:lpstr>
      <vt:lpstr>Accessing Characters and Substrings (2)</vt:lpstr>
      <vt:lpstr>Counting Strings</vt:lpstr>
      <vt:lpstr>Accessing Character ASCII Values</vt:lpstr>
      <vt:lpstr>String Replacing</vt:lpstr>
      <vt:lpstr>Splitting Strings</vt:lpstr>
      <vt:lpstr>Case Changing </vt:lpstr>
      <vt:lpstr>Other String Functions</vt:lpstr>
      <vt:lpstr>PowerPoint Presentation</vt:lpstr>
      <vt:lpstr>Conditional Statements</vt:lpstr>
      <vt:lpstr>If and If-else</vt:lpstr>
      <vt:lpstr>If and If-else (2)</vt:lpstr>
      <vt:lpstr>Switch Case</vt:lpstr>
      <vt:lpstr>Switch Case (2)</vt:lpstr>
      <vt:lpstr>PowerPoint Presentation</vt:lpstr>
      <vt:lpstr>PowerPoint Presentation</vt:lpstr>
      <vt:lpstr>While Loop</vt:lpstr>
      <vt:lpstr>Do-while Loop</vt:lpstr>
      <vt:lpstr>For Loop</vt:lpstr>
      <vt:lpstr>For-Loop – Alternative Syntax</vt:lpstr>
      <vt:lpstr>Problem: Colorful Numbers 1 … n</vt:lpstr>
      <vt:lpstr>Solution: Colorful Numbers 1 … n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Web - Basic Syntax</dc:title>
  <dc:subject>Technology Fundamentals - Practical Training Course @ SoftUni</dc:subject>
  <dc:creator>Software University Foundation</dc:creator>
  <cp:keywords>PHP Web, Software University, SoftUni, programming, coding, software development, education, training, course</cp:keywords>
  <dc:description>Technology Fundamentals Course @ SoftUni – https://softuni.bg/courses/technology-fundamentals</dc:description>
  <cp:lastModifiedBy>Mihail</cp:lastModifiedBy>
  <cp:revision>467</cp:revision>
  <dcterms:created xsi:type="dcterms:W3CDTF">2014-01-02T17:00:34Z</dcterms:created>
  <dcterms:modified xsi:type="dcterms:W3CDTF">2018-09-17T09:51:36Z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